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comment2.xml" ContentType="application/vnd.openxmlformats-officedocument.presentationml.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comment3.xml" ContentType="application/vnd.openxmlformats-officedocument.presentationml.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9144000" cy="5143500" type="screen16x9"/>
  <p:notesSz cx="6858000" cy="9144000"/>
  <p:embeddedFontLst>
    <p:embeddedFont>
      <p:font typeface="Montserrat" pitchFamily="2" charset="77"/>
      <p:regular r:id="rId36"/>
      <p:bold r:id="rId37"/>
      <p:italic r:id="rId38"/>
      <p:boldItalic r:id="rId39"/>
    </p:embeddedFont>
    <p:embeddedFont>
      <p:font typeface="Montserrat SemiBold" panose="00000700000000000000" pitchFamily="2" charset="77"/>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bheek Dhawan" initials="" lastIdx="3" clrIdx="0"/>
  <p:cmAuthor id="1" name="Diego Miura"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34"/>
    <p:restoredTop sz="94694"/>
  </p:normalViewPr>
  <p:slideViewPr>
    <p:cSldViewPr snapToGrid="0">
      <p:cViewPr varScale="1">
        <p:scale>
          <a:sx n="127" d="100"/>
          <a:sy n="127" d="100"/>
        </p:scale>
        <p:origin x="184" y="73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6.fnt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5-12-04T01:09:50.278" idx="1">
    <p:pos x="196" y="867"/>
    <p:text>i think we should bring up visualization again</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5-12-04T16:41:28.906" idx="2">
    <p:pos x="6000" y="0"/>
    <p:text>sampled plots go here</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25-12-04T16:13:34.083" idx="3">
    <p:pos x="196" y="641"/>
    <p:text>important this is what the pantoja paper did</p:text>
  </p:cm>
  <p:cm authorId="1" dt="2025-12-04T16:13:34.083" idx="1">
    <p:pos x="196" y="641"/>
    <p:text>oh fire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t>Very roughly, the idea is to take a large set of microlensing light curves, turn them into numerical features, and then use dimensionality reduction and clustering to see whether distinct families of light-curve shapes naturally emerge.</a:t>
            </a:r>
            <a:endParaRPr/>
          </a:p>
          <a:p>
            <a:pPr marL="0" lvl="0" indent="0" algn="l" rtl="0">
              <a:lnSpc>
                <a:spcPct val="115000"/>
              </a:lnSpc>
              <a:spcBef>
                <a:spcPts val="1200"/>
              </a:spcBef>
              <a:spcAft>
                <a:spcPts val="0"/>
              </a:spcAft>
              <a:buClr>
                <a:schemeClr val="dk1"/>
              </a:buClr>
              <a:buSzPts val="1100"/>
              <a:buFont typeface="Arial"/>
              <a:buNone/>
            </a:pPr>
            <a:r>
              <a:rPr lang="en"/>
              <a:t>In the long run, this kind of approach could help real-time microlensing pipelines go beyond simple single-lens fits and automatically highlight exotic events, like binaries or planetary lenses, for follow-up.</a:t>
            </a:r>
            <a:endParaRPr/>
          </a:p>
          <a:p>
            <a:pPr marL="0" lvl="0" indent="0" algn="l" rtl="0">
              <a:lnSpc>
                <a:spcPct val="115000"/>
              </a:lnSpc>
              <a:spcBef>
                <a:spcPts val="1200"/>
              </a:spcBef>
              <a:spcAft>
                <a:spcPts val="0"/>
              </a:spcAft>
              <a:buClr>
                <a:schemeClr val="dk1"/>
              </a:buClr>
              <a:buSzPts val="1100"/>
              <a:buFont typeface="Arial"/>
              <a:buNone/>
            </a:pPr>
            <a:endParaRPr/>
          </a:p>
          <a:p>
            <a:pPr marL="0" lvl="0" indent="0" algn="l" rtl="0">
              <a:lnSpc>
                <a:spcPct val="115000"/>
              </a:lnSpc>
              <a:spcBef>
                <a:spcPts val="1200"/>
              </a:spcBef>
              <a:spcAft>
                <a:spcPts val="0"/>
              </a:spcAft>
              <a:buClr>
                <a:schemeClr val="dk1"/>
              </a:buClr>
              <a:buSzPts val="1100"/>
              <a:buFont typeface="Arial"/>
              <a:buNone/>
            </a:pPr>
            <a:r>
              <a:rPr lang="en"/>
              <a:t>Butterfly</a:t>
            </a:r>
            <a:endParaRPr/>
          </a:p>
          <a:p>
            <a:pPr marL="0" lvl="0" indent="0" algn="l" rtl="0">
              <a:lnSpc>
                <a:spcPct val="115000"/>
              </a:lnSpc>
              <a:spcBef>
                <a:spcPts val="1200"/>
              </a:spcBef>
              <a:spcAft>
                <a:spcPts val="0"/>
              </a:spcAft>
              <a:buClr>
                <a:schemeClr val="dk1"/>
              </a:buClr>
              <a:buSzPts val="1100"/>
              <a:buFont typeface="Arial"/>
              <a:buNone/>
            </a:pPr>
            <a:r>
              <a:rPr lang="en"/>
              <a:t>Unsupervised exotic lens discovery</a:t>
            </a:r>
            <a:endParaRPr/>
          </a:p>
          <a:p>
            <a:pPr marL="0" lvl="0" indent="0" algn="l" rtl="0">
              <a:lnSpc>
                <a:spcPct val="115000"/>
              </a:lnSpc>
              <a:spcBef>
                <a:spcPts val="1200"/>
              </a:spcBef>
              <a:spcAft>
                <a:spcPts val="0"/>
              </a:spcAft>
              <a:buClr>
                <a:schemeClr val="dk1"/>
              </a:buClr>
              <a:buSzPts val="1100"/>
              <a:buFont typeface="Arial"/>
              <a:buNone/>
            </a:pPr>
            <a:endParaRPr/>
          </a:p>
          <a:p>
            <a:pPr marL="0" lvl="0" indent="0" algn="l" rtl="0">
              <a:lnSpc>
                <a:spcPct val="115000"/>
              </a:lnSpc>
              <a:spcBef>
                <a:spcPts val="1200"/>
              </a:spcBef>
              <a:spcAft>
                <a:spcPts val="0"/>
              </a:spcAft>
              <a:buClr>
                <a:schemeClr val="dk1"/>
              </a:buClr>
              <a:buSzPts val="1100"/>
              <a:buFont typeface="Arial"/>
              <a:buNone/>
            </a:pPr>
            <a:r>
              <a:rPr lang="en"/>
              <a:t>Teddy Bear</a:t>
            </a:r>
            <a:endParaRPr/>
          </a:p>
          <a:p>
            <a:pPr marL="0" lvl="0" indent="0" algn="l" rtl="0">
              <a:spcBef>
                <a:spcPts val="120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914db2b853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3914db2b853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High-dimensional feature spaces are hard to visualize and can be tricky for clustering. So our next step is </a:t>
            </a:r>
            <a:r>
              <a:rPr lang="en" b="1">
                <a:solidFill>
                  <a:schemeClr val="dk1"/>
                </a:solidFill>
              </a:rPr>
              <a:t>dimensionality reduction</a:t>
            </a:r>
            <a:r>
              <a:rPr lang="en">
                <a:solidFill>
                  <a:schemeClr val="dk1"/>
                </a:solidFill>
              </a:rPr>
              <a: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We use UMAP, which is a non-linear method that tries to preserve the local neighborhood structure of the data. Events that are similar in feature space end up close together in 2D; events that are very different are farther apart.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On this slide, you’re seeing each event as a single point in the 2D UMAP plane. At this stage, the colors are just [say what you used, maybe all grey, or colored by a simple property like timescale], but the important idea is that the structure in this plot reflects similarities in light-curve shape.</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914db2b853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3914db2b853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ad5736902c_1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3ad5736902c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9157fdfc93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39157fdfc9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Once we have the 2D UMAP embedding, we apply </a:t>
            </a:r>
            <a:r>
              <a:rPr lang="en" b="1">
                <a:solidFill>
                  <a:schemeClr val="dk1"/>
                </a:solidFill>
              </a:rPr>
              <a:t>HDBSCAN</a:t>
            </a:r>
            <a:r>
              <a:rPr lang="en">
                <a:solidFill>
                  <a:schemeClr val="dk1"/>
                </a:solidFill>
              </a:rPr>
              <a:t>, which is a density-based clustering algorithm. It’s well-suited for this problem because it doesn’t force the data into spherical clusters and it can identify noise points.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Intuitively, HDBSCAN looks for regions in the UMAP plane where points are densely packed and assigns them to clusters. Points that are isolated or in low-density regions can be labeled as “noise.”</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On this slide, you can see the same UMAP projection, but now each point is colored by its HDBSCAN cluster label, with noise in grey. You can see that the algorithm naturally </a:t>
            </a:r>
            <a:r>
              <a:rPr lang="en">
                <a:solidFill>
                  <a:schemeClr val="dk1"/>
                </a:solidFill>
                <a:highlight>
                  <a:srgbClr val="FFFF00"/>
                </a:highlight>
              </a:rPr>
              <a:t>finds [X] main clusters</a:t>
            </a:r>
            <a:r>
              <a:rPr lang="en">
                <a:solidFill>
                  <a:schemeClr val="dk1"/>
                </a:solidFill>
              </a:rPr>
              <a:t> plus a cloud of outliers. These clusters are candidates for distinct families of microlensing light-curve morphologies.</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914db2b853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914db2b853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Once we have the 2D UMAP embedding, we apply </a:t>
            </a:r>
            <a:r>
              <a:rPr lang="en" b="1">
                <a:solidFill>
                  <a:schemeClr val="dk1"/>
                </a:solidFill>
              </a:rPr>
              <a:t>HDBSCAN</a:t>
            </a:r>
            <a:r>
              <a:rPr lang="en">
                <a:solidFill>
                  <a:schemeClr val="dk1"/>
                </a:solidFill>
              </a:rPr>
              <a:t>, which is a density-based clustering algorithm. It’s well-suited for this problem because it doesn’t force the data into spherical clusters and it can identify noise points.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Intuitively, HDBSCAN looks for regions in the UMAP plane where points are densely packed and assigns them to clusters. Points that are isolated or in low-density regions can be labeled as “noise.”</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On this slide, you can see the same UMAP projection, but now each point is colored by its HDBSCAN cluster label, with noise in grey. You can see that the algorithm naturally </a:t>
            </a:r>
            <a:r>
              <a:rPr lang="en">
                <a:solidFill>
                  <a:schemeClr val="dk1"/>
                </a:solidFill>
                <a:highlight>
                  <a:srgbClr val="FFFF00"/>
                </a:highlight>
              </a:rPr>
              <a:t>finds [X] main clusters</a:t>
            </a:r>
            <a:r>
              <a:rPr lang="en">
                <a:solidFill>
                  <a:schemeClr val="dk1"/>
                </a:solidFill>
              </a:rPr>
              <a:t> plus a cloud of outliers. These clusters are candidates for distinct families of microlensing light-curve morphologies.</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9157fdfc93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39157fdfc93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Once we have the 2D UMAP embedding, we apply </a:t>
            </a:r>
            <a:r>
              <a:rPr lang="en" b="1">
                <a:solidFill>
                  <a:schemeClr val="dk1"/>
                </a:solidFill>
              </a:rPr>
              <a:t>HDBSCAN</a:t>
            </a:r>
            <a:r>
              <a:rPr lang="en">
                <a:solidFill>
                  <a:schemeClr val="dk1"/>
                </a:solidFill>
              </a:rPr>
              <a:t>, which is a density-based clustering algorithm. It’s well-suited for this problem because it doesn’t force the data into spherical clusters and it can identify noise points.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Intuitively, HDBSCAN looks for regions in the UMAP plane where points are densely packed and assigns them to clusters. Points that are isolated or in low-density regions can be labeled as “noise.”</a:t>
            </a:r>
            <a:endParaRPr>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
                <a:solidFill>
                  <a:schemeClr val="dk1"/>
                </a:solidFill>
              </a:rPr>
              <a:t>On this slide, you can see the same UMAP projection, but now each point is colored by its HDBSCAN cluster label, with noise in grey. You can see that the algorithm naturally </a:t>
            </a:r>
            <a:r>
              <a:rPr lang="en">
                <a:solidFill>
                  <a:schemeClr val="dk1"/>
                </a:solidFill>
                <a:highlight>
                  <a:srgbClr val="FFFF00"/>
                </a:highlight>
              </a:rPr>
              <a:t>finds [X] main clusters</a:t>
            </a:r>
            <a:r>
              <a:rPr lang="en">
                <a:solidFill>
                  <a:schemeClr val="dk1"/>
                </a:solidFill>
              </a:rPr>
              <a:t> plus a cloud of outliers. These clusters are candidates for distinct families of microlensing light-curve morphologies.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3ad4ac9eff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3ad4ac9ef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ad5736902c_2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3ad5736902c_2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914db2b853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3914db2b853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t>To understand what these clusters actually mean, we go back to the light curves. For each major cluster, we look at representative events.</a:t>
            </a:r>
            <a:endParaRPr/>
          </a:p>
          <a:p>
            <a:pPr marL="0" lvl="0" indent="0" algn="l" rtl="0">
              <a:lnSpc>
                <a:spcPct val="115000"/>
              </a:lnSpc>
              <a:spcBef>
                <a:spcPts val="1200"/>
              </a:spcBef>
              <a:spcAft>
                <a:spcPts val="0"/>
              </a:spcAft>
              <a:buClr>
                <a:schemeClr val="dk1"/>
              </a:buClr>
              <a:buSzPts val="1100"/>
              <a:buFont typeface="Arial"/>
              <a:buNone/>
            </a:pPr>
            <a:r>
              <a:rPr lang="en"/>
              <a:t>In the examples shown here, Cluster C0 [describe: e.g., “is dominated by clean, symmetric, single-lens-like curves”]. Cluster C1 [e.g., “tends to have asymmetries or shoulders”], and Cluster C2 [e.g., “contains clearly multi-peaked or caustic-like events”]. The noise points often correspond to events with sparse sampling, large gaps, or generally messy data.</a:t>
            </a:r>
            <a:endParaRPr/>
          </a:p>
          <a:p>
            <a:pPr marL="0" lvl="0" indent="0" algn="l" rtl="0">
              <a:lnSpc>
                <a:spcPct val="115000"/>
              </a:lnSpc>
              <a:spcBef>
                <a:spcPts val="1200"/>
              </a:spcBef>
              <a:spcAft>
                <a:spcPts val="0"/>
              </a:spcAft>
              <a:buClr>
                <a:schemeClr val="dk1"/>
              </a:buClr>
              <a:buSzPts val="1100"/>
              <a:buFont typeface="Arial"/>
              <a:buNone/>
            </a:pPr>
            <a:r>
              <a:rPr lang="en"/>
              <a:t>The main takeaway is that the clustering is not arbitrary, each cluster has a recognizable light-curve style. That suggests that the combination of our features, UMAP, and HDBSCAN is capturing physically and observationally meaningful differences between events.</a:t>
            </a:r>
            <a:endParaRPr/>
          </a:p>
          <a:p>
            <a:pPr marL="0" lvl="0" indent="0" algn="l" rtl="0">
              <a:spcBef>
                <a:spcPts val="120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ad5736902c_2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ad5736902c_2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914db2b853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914db2b853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Before diving into our own microlensing work, I want to highlight a key motivation: the paper by Pantoja et al. from 2022.</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They looked at large catalogs of variable stars from OGLE, the Catalina Sky Survey, and Gaia. These surveys produce millions of light curves, so manually labeling everything is impossible, and even supervised machine-learning approaches struggle because they need large, clean training sets.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Pantoja and collaborators took a different route. They extracted a rich set of features from each variable-star light curve, then used </a:t>
            </a:r>
            <a:r>
              <a:rPr lang="en" b="1">
                <a:solidFill>
                  <a:schemeClr val="dk1"/>
                </a:solidFill>
              </a:rPr>
              <a:t>UMAP</a:t>
            </a:r>
            <a:r>
              <a:rPr lang="en">
                <a:solidFill>
                  <a:schemeClr val="dk1"/>
                </a:solidFill>
              </a:rPr>
              <a:t> to project those features into a low-dimensional space, and applied </a:t>
            </a:r>
            <a:r>
              <a:rPr lang="en" b="1">
                <a:solidFill>
                  <a:schemeClr val="dk1"/>
                </a:solidFill>
              </a:rPr>
              <a:t>HDBSCAN</a:t>
            </a:r>
            <a:r>
              <a:rPr lang="en">
                <a:solidFill>
                  <a:schemeClr val="dk1"/>
                </a:solidFill>
              </a:rPr>
              <a:t> to cluster the points. The really important result is that these purely </a:t>
            </a:r>
            <a:r>
              <a:rPr lang="en" b="1">
                <a:solidFill>
                  <a:schemeClr val="dk1"/>
                </a:solidFill>
              </a:rPr>
              <a:t>unsupervised</a:t>
            </a:r>
            <a:r>
              <a:rPr lang="en">
                <a:solidFill>
                  <a:schemeClr val="dk1"/>
                </a:solidFill>
              </a:rPr>
              <a:t> clusters line up very well with the classical variable-star classes from the literature: most clusters have over 90% purity at the class level and over 80% at the sub-class level.</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That’s a strong proof of concept that </a:t>
            </a:r>
            <a:r>
              <a:rPr lang="en" b="1">
                <a:solidFill>
                  <a:schemeClr val="dk1"/>
                </a:solidFill>
              </a:rPr>
              <a:t>unsupervised clustering on survey light curves can recover physically meaningful classes</a:t>
            </a:r>
            <a:r>
              <a:rPr lang="en">
                <a:solidFill>
                  <a:schemeClr val="dk1"/>
                </a:solidFill>
              </a:rPr>
              <a:t>, and can be used both to explore the structure of the dataset and to build better training sets for supervised models later.</a:t>
            </a:r>
            <a:endParaRPr>
              <a:solidFill>
                <a:schemeClr val="dk1"/>
              </a:solidFill>
            </a:endParaRPr>
          </a:p>
          <a:p>
            <a:pPr marL="0" lvl="0" indent="0" algn="l" rtl="0">
              <a:lnSpc>
                <a:spcPct val="115000"/>
              </a:lnSpc>
              <a:spcBef>
                <a:spcPts val="1200"/>
              </a:spcBef>
              <a:spcAft>
                <a:spcPts val="1200"/>
              </a:spcAft>
              <a:buNone/>
            </a:pPr>
            <a:r>
              <a:rPr lang="en">
                <a:solidFill>
                  <a:schemeClr val="dk1"/>
                </a:solidFill>
              </a:rPr>
              <a:t>Our project is basically bringing that same philosophy into the </a:t>
            </a:r>
            <a:r>
              <a:rPr lang="en" b="1">
                <a:solidFill>
                  <a:schemeClr val="dk1"/>
                </a:solidFill>
              </a:rPr>
              <a:t>microlensing</a:t>
            </a:r>
            <a:r>
              <a:rPr lang="en">
                <a:solidFill>
                  <a:schemeClr val="dk1"/>
                </a:solidFill>
              </a:rPr>
              <a:t> regime. Instead of periodic variable stars, we’re working with OGLE microlensing light curves, and asking: if we extract the right features and apply similar unsupervised tools, do we naturally recover different families of microlensing morphologies and pick out the more exotic events?</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3ad5736902c_2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3ad5736902c_2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60 features -&gt; no dimensionality reduction -&gt; clustering</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ad5736902c_2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ad5736902c_2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3ad5736902c_2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3ad5736902c_2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t>To understand what these clusters actually mean, we go back to the light curves. For each major cluster, we look at representative events.</a:t>
            </a:r>
            <a:endParaRPr/>
          </a:p>
          <a:p>
            <a:pPr marL="0" lvl="0" indent="0" algn="l" rtl="0">
              <a:lnSpc>
                <a:spcPct val="115000"/>
              </a:lnSpc>
              <a:spcBef>
                <a:spcPts val="1200"/>
              </a:spcBef>
              <a:spcAft>
                <a:spcPts val="0"/>
              </a:spcAft>
              <a:buClr>
                <a:schemeClr val="dk1"/>
              </a:buClr>
              <a:buSzPts val="1100"/>
              <a:buFont typeface="Arial"/>
              <a:buNone/>
            </a:pPr>
            <a:r>
              <a:rPr lang="en"/>
              <a:t>In the examples shown here, Cluster C0 [describe: e.g., “is dominated by clean, symmetric, single-lens-like curves”]. Cluster C1 [e.g., “tends to have asymmetries or shoulders”], and Cluster C2 [e.g., “contains clearly multi-peaked or caustic-like events”]. The noise points often correspond to events with sparse sampling, large gaps, or generally messy data.</a:t>
            </a:r>
            <a:endParaRPr/>
          </a:p>
          <a:p>
            <a:pPr marL="0" lvl="0" indent="0" algn="l" rtl="0">
              <a:lnSpc>
                <a:spcPct val="115000"/>
              </a:lnSpc>
              <a:spcBef>
                <a:spcPts val="1200"/>
              </a:spcBef>
              <a:spcAft>
                <a:spcPts val="0"/>
              </a:spcAft>
              <a:buClr>
                <a:schemeClr val="dk1"/>
              </a:buClr>
              <a:buSzPts val="1100"/>
              <a:buFont typeface="Arial"/>
              <a:buNone/>
            </a:pPr>
            <a:r>
              <a:rPr lang="en"/>
              <a:t>The main takeaway is that the clustering is not arbitrary, each cluster has a recognizable light-curve style. That suggests that the combination of our features, UMAP, and HDBSCAN is capturing physically and observationally meaningful differences between events.</a:t>
            </a:r>
            <a:endParaRPr/>
          </a:p>
          <a:p>
            <a:pPr marL="0" lvl="0" indent="0" algn="l" rtl="0">
              <a:spcBef>
                <a:spcPts val="120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ad5736902c_2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3ad5736902c_2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High-dimensional feature spaces are hard to visualize and can be tricky for clustering. So our next step is </a:t>
            </a:r>
            <a:r>
              <a:rPr lang="en" b="1">
                <a:solidFill>
                  <a:schemeClr val="dk1"/>
                </a:solidFill>
              </a:rPr>
              <a:t>dimensionality reduction</a:t>
            </a:r>
            <a:r>
              <a:rPr lang="en">
                <a:solidFill>
                  <a:schemeClr val="dk1"/>
                </a:solidFill>
              </a:rPr>
              <a: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We use UMAP, which is a non-linear method that tries to preserve the local neighborhood structure of the data. Events that are similar in feature space end up close together in 2D; events that are very different are farther apart.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On this slide, you’re seeing each event as a single point in the 2D UMAP plane. At this stage, the colors are just [say what you used, maybe all grey, or colored by a simple property like timescale], but the important idea is that the structure in this plot reflects similarities in light-curve shape.</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ad5736902c_2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ad5736902c_2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Once we have the 2D UMAP embedding, we apply </a:t>
            </a:r>
            <a:r>
              <a:rPr lang="en" b="1">
                <a:solidFill>
                  <a:schemeClr val="dk1"/>
                </a:solidFill>
              </a:rPr>
              <a:t>HDBSCAN</a:t>
            </a:r>
            <a:r>
              <a:rPr lang="en">
                <a:solidFill>
                  <a:schemeClr val="dk1"/>
                </a:solidFill>
              </a:rPr>
              <a:t>, which is a density-based clustering algorithm. It’s well-suited for this problem because it doesn’t force the data into spherical clusters and it can identify noise points.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Intuitively, HDBSCAN looks for regions in the UMAP plane where points are densely packed and assigns them to clusters. Points that are isolated or in low-density regions can be labeled as “noise.”</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On this slide, you can see the same UMAP projection, but now each point is colored by its HDBSCAN cluster label, with noise in grey. You can see that the algorithm naturally </a:t>
            </a:r>
            <a:r>
              <a:rPr lang="en">
                <a:solidFill>
                  <a:schemeClr val="dk1"/>
                </a:solidFill>
                <a:highlight>
                  <a:srgbClr val="FFFF00"/>
                </a:highlight>
              </a:rPr>
              <a:t>finds [X] main clusters</a:t>
            </a:r>
            <a:r>
              <a:rPr lang="en">
                <a:solidFill>
                  <a:schemeClr val="dk1"/>
                </a:solidFill>
              </a:rPr>
              <a:t> plus a cloud of outliers. These clusters are candidates for distinct families of microlensing light-curve morphologies.</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9157fdfc93_1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39157fdfc93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Once we have the 2D UMAP embedding, we apply </a:t>
            </a:r>
            <a:r>
              <a:rPr lang="en" b="1">
                <a:solidFill>
                  <a:schemeClr val="dk1"/>
                </a:solidFill>
              </a:rPr>
              <a:t>HDBSCAN</a:t>
            </a:r>
            <a:r>
              <a:rPr lang="en">
                <a:solidFill>
                  <a:schemeClr val="dk1"/>
                </a:solidFill>
              </a:rPr>
              <a:t>, which is a density-based clustering algorithm. It’s well-suited for this problem because it doesn’t force the data into spherical clusters and it can identify noise points.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Intuitively, HDBSCAN looks for regions in the UMAP plane where points are densely packed and assigns them to clusters. Points that are isolated or in low-density regions can be labeled as “noise.”</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On this slide, you can see the same UMAP projection, but now each point is colored by its HDBSCAN cluster label, with noise in grey. You can see that the algorithm naturally </a:t>
            </a:r>
            <a:r>
              <a:rPr lang="en">
                <a:solidFill>
                  <a:schemeClr val="dk1"/>
                </a:solidFill>
                <a:highlight>
                  <a:srgbClr val="FFFF00"/>
                </a:highlight>
              </a:rPr>
              <a:t>finds [X] main clusters</a:t>
            </a:r>
            <a:r>
              <a:rPr lang="en">
                <a:solidFill>
                  <a:schemeClr val="dk1"/>
                </a:solidFill>
              </a:rPr>
              <a:t> plus a cloud of outliers. These clusters are candidates for distinct families of microlensing light-curve morphologies.</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ad5736902c_2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3ad5736902c_2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60 features -&gt; UMAP to 20 features -&gt; cluster</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ad5736902c_2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3ad5736902c_2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t>To understand what these clusters actually mean, we go back to the light curves. For each major cluster, we look at representative events.</a:t>
            </a:r>
            <a:endParaRPr/>
          </a:p>
          <a:p>
            <a:pPr marL="0" lvl="0" indent="0" algn="l" rtl="0">
              <a:lnSpc>
                <a:spcPct val="115000"/>
              </a:lnSpc>
              <a:spcBef>
                <a:spcPts val="1200"/>
              </a:spcBef>
              <a:spcAft>
                <a:spcPts val="0"/>
              </a:spcAft>
              <a:buClr>
                <a:schemeClr val="dk1"/>
              </a:buClr>
              <a:buSzPts val="1100"/>
              <a:buFont typeface="Arial"/>
              <a:buNone/>
            </a:pPr>
            <a:r>
              <a:rPr lang="en"/>
              <a:t>In the examples shown here, Cluster C0 [describe: e.g., “is dominated by clean, symmetric, single-lens-like curves”]. Cluster C1 [e.g., “tends to have asymmetries or shoulders”], and Cluster C2 [e.g., “contains clearly multi-peaked or caustic-like events”]. The noise points often correspond to events with sparse sampling, large gaps, or generally messy data.</a:t>
            </a:r>
            <a:endParaRPr/>
          </a:p>
          <a:p>
            <a:pPr marL="0" lvl="0" indent="0" algn="l" rtl="0">
              <a:lnSpc>
                <a:spcPct val="115000"/>
              </a:lnSpc>
              <a:spcBef>
                <a:spcPts val="1200"/>
              </a:spcBef>
              <a:spcAft>
                <a:spcPts val="0"/>
              </a:spcAft>
              <a:buClr>
                <a:schemeClr val="dk1"/>
              </a:buClr>
              <a:buSzPts val="1100"/>
              <a:buFont typeface="Arial"/>
              <a:buNone/>
            </a:pPr>
            <a:r>
              <a:rPr lang="en"/>
              <a:t>The main takeaway is that the clustering is not arbitrary, each cluster has a recognizable light-curve style. That suggests that the combination of our features, UMAP, and HDBSCAN is capturing physically and observationally meaningful differences between events.</a:t>
            </a:r>
            <a:endParaRPr/>
          </a:p>
          <a:p>
            <a:pPr marL="0" lvl="0" indent="0" algn="l" rtl="0">
              <a:spcBef>
                <a:spcPts val="120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39157fdfc93_1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39157fdfc93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t>To understand what these clusters actually mean, we go back to the light curves. For each major cluster, we look at representative events.</a:t>
            </a:r>
            <a:endParaRPr/>
          </a:p>
          <a:p>
            <a:pPr marL="0" lvl="0" indent="0" algn="l" rtl="0">
              <a:lnSpc>
                <a:spcPct val="115000"/>
              </a:lnSpc>
              <a:spcBef>
                <a:spcPts val="1200"/>
              </a:spcBef>
              <a:spcAft>
                <a:spcPts val="0"/>
              </a:spcAft>
              <a:buClr>
                <a:schemeClr val="dk1"/>
              </a:buClr>
              <a:buSzPts val="1100"/>
              <a:buFont typeface="Arial"/>
              <a:buNone/>
            </a:pPr>
            <a:r>
              <a:rPr lang="en"/>
              <a:t>In the examples shown here, Cluster C0 [describe: e.g., “is dominated by clean, symmetric, single-lens-like curves”]. Cluster C1 [e.g., “tends to have asymmetries or shoulders”], and Cluster C2 [e.g., “contains clearly multi-peaked or caustic-like events”]. The noise points often correspond to events with sparse sampling, large gaps, or generally messy data.</a:t>
            </a:r>
            <a:endParaRPr/>
          </a:p>
          <a:p>
            <a:pPr marL="0" lvl="0" indent="0" algn="l" rtl="0">
              <a:lnSpc>
                <a:spcPct val="115000"/>
              </a:lnSpc>
              <a:spcBef>
                <a:spcPts val="1200"/>
              </a:spcBef>
              <a:spcAft>
                <a:spcPts val="0"/>
              </a:spcAft>
              <a:buClr>
                <a:schemeClr val="dk1"/>
              </a:buClr>
              <a:buSzPts val="1100"/>
              <a:buFont typeface="Arial"/>
              <a:buNone/>
            </a:pPr>
            <a:r>
              <a:rPr lang="en"/>
              <a:t>The main takeaway is that the clustering is not arbitrary, each cluster has a recognizable light-curve style. That suggests that the combination of our features, UMAP, and HDBSCAN is capturing physically and observationally meaningful differences between events.</a:t>
            </a:r>
            <a:endParaRPr/>
          </a:p>
          <a:p>
            <a:pPr marL="0" lvl="0" indent="0" algn="l" rtl="0">
              <a:spcBef>
                <a:spcPts val="120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3914db2b853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3914db2b853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There are several important caveats to keep in mind.</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First, our feature set is still fairly basic. Microlensing light curves have rich structure, especially in caustic-crossing events, and more sophisticated shape descriptors could improve the separation between different physical classes.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Second, both UMAP and HDBSCAN have hyperparameters that can significantly change the result: things like the number of neighbors, the minimum cluster size, and the minimum samples. We tuned these manually, but a more systematic exploration or cross-validation would be ideal.</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Third, the data themselves present challenges: irregular time sampling, seasonal gaps, and noise can all affect the features and potentially cause some events to be misclustered or labeled as noise. And finally, because this is </a:t>
            </a:r>
            <a:r>
              <a:rPr lang="en" b="1">
                <a:solidFill>
                  <a:schemeClr val="dk1"/>
                </a:solidFill>
              </a:rPr>
              <a:t>unsupervised</a:t>
            </a:r>
            <a:r>
              <a:rPr lang="en">
                <a:solidFill>
                  <a:schemeClr val="dk1"/>
                </a:solidFill>
              </a:rPr>
              <a:t>, the algorithm doesn’t “know” what a planet or a binary is,  it just groups similar shapes. So some clusters may still mix different physical scenarios</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ac8e6904ac_0_5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ac8e6904ac_0_5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Just to set the stage, in gravitational microlensing a foreground mass, usually a star, sometimes with planets, passes almost exactly in front of a background source star.</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The gravitational field of the lens bends the light rays and magnifies the source. As the alignment changes over time, the observed brightness changes, so what we actually measure is a </a:t>
            </a:r>
            <a:r>
              <a:rPr lang="en" b="1">
                <a:solidFill>
                  <a:schemeClr val="dk1"/>
                </a:solidFill>
              </a:rPr>
              <a:t>light curve</a:t>
            </a:r>
            <a:r>
              <a:rPr lang="en">
                <a:solidFill>
                  <a:schemeClr val="dk1"/>
                </a:solidFill>
              </a:rPr>
              <a:t>: brightness versus time.</a:t>
            </a:r>
            <a:endParaRPr>
              <a:solidFill>
                <a:schemeClr val="dk1"/>
              </a:solidFill>
            </a:endParaRPr>
          </a:p>
          <a:p>
            <a:pPr marL="0" lvl="0" indent="0" algn="l" rtl="0">
              <a:lnSpc>
                <a:spcPct val="115000"/>
              </a:lnSpc>
              <a:spcBef>
                <a:spcPts val="1200"/>
              </a:spcBef>
              <a:spcAft>
                <a:spcPts val="1200"/>
              </a:spcAft>
              <a:buNone/>
            </a:pPr>
            <a:r>
              <a:rPr lang="en">
                <a:solidFill>
                  <a:schemeClr val="dk1"/>
                </a:solidFill>
              </a:rPr>
              <a:t>For a simple, single point-mass lens, the light curve has a very characteristic symmetric shape. It’s described by a few parameters: the time of maximum magnification t</a:t>
            </a:r>
            <a:r>
              <a:rPr lang="en" baseline="-25000">
                <a:solidFill>
                  <a:schemeClr val="dk1"/>
                </a:solidFill>
              </a:rPr>
              <a:t>0</a:t>
            </a:r>
            <a:r>
              <a:rPr lang="en">
                <a:solidFill>
                  <a:schemeClr val="dk1"/>
                </a:solidFill>
              </a:rPr>
              <a:t>​, the event timescale t</a:t>
            </a:r>
            <a:r>
              <a:rPr lang="en" baseline="-25000">
                <a:solidFill>
                  <a:schemeClr val="dk1"/>
                </a:solidFill>
              </a:rPr>
              <a:t>E</a:t>
            </a:r>
            <a:r>
              <a:rPr lang="en">
                <a:solidFill>
                  <a:schemeClr val="dk1"/>
                </a:solidFill>
              </a:rPr>
              <a:t>, and a peak magnification that depends on the impact parameter. That simple form is what the standard OGLE pipeline assumes.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914db2b853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3914db2b853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t>To summarize, we built a pipeline that:</a:t>
            </a:r>
            <a:endParaRPr/>
          </a:p>
          <a:p>
            <a:pPr marL="457200" lvl="0" indent="-298450" algn="l" rtl="0">
              <a:lnSpc>
                <a:spcPct val="115000"/>
              </a:lnSpc>
              <a:spcBef>
                <a:spcPts val="1200"/>
              </a:spcBef>
              <a:spcAft>
                <a:spcPts val="0"/>
              </a:spcAft>
              <a:buClr>
                <a:schemeClr val="dk1"/>
              </a:buClr>
              <a:buSzPts val="1100"/>
              <a:buAutoNum type="arabicPeriod"/>
            </a:pPr>
            <a:r>
              <a:rPr lang="en"/>
              <a:t>takes OGLE microlensing light curves and constructs a set of morphology-sensitive features,</a:t>
            </a:r>
            <a:br>
              <a:rPr lang="en"/>
            </a:br>
            <a:endParaRPr/>
          </a:p>
          <a:p>
            <a:pPr marL="457200" lvl="0" indent="-298450" algn="l" rtl="0">
              <a:lnSpc>
                <a:spcPct val="115000"/>
              </a:lnSpc>
              <a:spcBef>
                <a:spcPts val="0"/>
              </a:spcBef>
              <a:spcAft>
                <a:spcPts val="0"/>
              </a:spcAft>
              <a:buClr>
                <a:schemeClr val="dk1"/>
              </a:buClr>
              <a:buSzPts val="1100"/>
              <a:buAutoNum type="arabicPeriod"/>
            </a:pPr>
            <a:r>
              <a:rPr lang="en"/>
              <a:t>uses UMAP to embed those features into a 2D space that preserves local similarity, and</a:t>
            </a:r>
            <a:br>
              <a:rPr lang="en"/>
            </a:br>
            <a:endParaRPr/>
          </a:p>
          <a:p>
            <a:pPr marL="457200" lvl="0" indent="-298450" algn="l" rtl="0">
              <a:lnSpc>
                <a:spcPct val="115000"/>
              </a:lnSpc>
              <a:spcBef>
                <a:spcPts val="0"/>
              </a:spcBef>
              <a:spcAft>
                <a:spcPts val="0"/>
              </a:spcAft>
              <a:buClr>
                <a:schemeClr val="dk1"/>
              </a:buClr>
              <a:buSzPts val="1100"/>
              <a:buAutoNum type="arabicPeriod"/>
            </a:pPr>
            <a:r>
              <a:rPr lang="en"/>
              <a:t>applies HDBSCAN to identify clusters of events with similar light-curve shapes.</a:t>
            </a:r>
            <a:br>
              <a:rPr lang="en"/>
            </a:br>
            <a:endParaRPr/>
          </a:p>
          <a:p>
            <a:pPr marL="0" lvl="0" indent="0" algn="l" rtl="0">
              <a:lnSpc>
                <a:spcPct val="115000"/>
              </a:lnSpc>
              <a:spcBef>
                <a:spcPts val="1200"/>
              </a:spcBef>
              <a:spcAft>
                <a:spcPts val="0"/>
              </a:spcAft>
              <a:buClr>
                <a:schemeClr val="dk1"/>
              </a:buClr>
              <a:buSzPts val="1100"/>
              <a:buFont typeface="Arial"/>
              <a:buNone/>
            </a:pPr>
            <a:r>
              <a:rPr lang="en"/>
              <a:t>We find that the resulting clusters correspond to recognizable families of microlensing events, from clean single-lens-like curves to more complex, possibly binary or planetary events, plus a population of noisy or poorly sampled outliers. This suggests that unsupervised learning can be a useful tool for organizing large microlensing samples and flagging interesting candidates.</a:t>
            </a:r>
            <a:endParaRPr/>
          </a:p>
          <a:p>
            <a:pPr marL="0" lvl="0" indent="0" algn="l" rtl="0">
              <a:lnSpc>
                <a:spcPct val="115000"/>
              </a:lnSpc>
              <a:spcBef>
                <a:spcPts val="1200"/>
              </a:spcBef>
              <a:spcAft>
                <a:spcPts val="0"/>
              </a:spcAft>
              <a:buClr>
                <a:schemeClr val="dk1"/>
              </a:buClr>
              <a:buSzPts val="1100"/>
              <a:buFont typeface="Arial"/>
              <a:buNone/>
            </a:pPr>
            <a:r>
              <a:rPr lang="en"/>
              <a:t>Going forward, natural extensions include engineering richer shape features, incorporating more seasons or larger OGLE samples, and exploring how a clustering step like this could be integrated into a real-time pipeline to automatically highlight exotic events for follow-up.</a:t>
            </a:r>
            <a:endParaRPr/>
          </a:p>
          <a:p>
            <a:pPr marL="0" lvl="0" indent="0" algn="l" rtl="0">
              <a:spcBef>
                <a:spcPts val="120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ac8e6904ac_0_6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3ac8e6904ac_0_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3914db2b853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3914db2b853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3ad5736902c_1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3ad5736902c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3ac8e6904ac_0_5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3ac8e6904ac_0_5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The clean, symmetric curve you see in the figure is what you expect from a single-lens event: one smooth peak, symmetric around t</a:t>
            </a:r>
            <a:r>
              <a:rPr lang="en" baseline="-25000">
                <a:solidFill>
                  <a:schemeClr val="dk1"/>
                </a:solidFill>
              </a:rPr>
              <a:t>0</a:t>
            </a:r>
            <a:r>
              <a:rPr lang="en">
                <a:solidFill>
                  <a:schemeClr val="dk1"/>
                </a:solidFill>
              </a:rPr>
              <a: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But real life is messier. If the lens has a companion, like a binary star or a planet, then we get </a:t>
            </a:r>
            <a:r>
              <a:rPr lang="en" b="1">
                <a:solidFill>
                  <a:schemeClr val="dk1"/>
                </a:solidFill>
              </a:rPr>
              <a:t>caustic structures</a:t>
            </a:r>
            <a:r>
              <a:rPr lang="en">
                <a:solidFill>
                  <a:schemeClr val="dk1"/>
                </a:solidFill>
              </a:rPr>
              <a:t> in the lensing geometry. When the source crosses or approaches those caustics, the light curve can show sharp spikes, multiple bumps, or asymmetries.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Those complex shapes are scientifically rich, but they don’t fit the simple PSPL model well. So, in this project, those are exactly the kinds of events we hope our clustering method can automatically pick out as distinct groups.</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ac8e6904ac_0_6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ac8e6904ac_0_6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For data, we use microlensing events from the OGLE survey, specifically </a:t>
            </a:r>
            <a:r>
              <a:rPr lang="en">
                <a:solidFill>
                  <a:schemeClr val="dk1"/>
                </a:solidFill>
                <a:highlight>
                  <a:srgbClr val="FFFF00"/>
                </a:highlight>
              </a:rPr>
              <a:t>all 1496 of the 2025 events</a:t>
            </a:r>
            <a:endParaRPr>
              <a:solidFill>
                <a:schemeClr val="dk1"/>
              </a:solidFill>
              <a:highlight>
                <a:srgbClr val="FFFF00"/>
              </a:highlight>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Each event is an I-band light curve with measurements of magnitude or flux as a function of time. In our sample we focus on events that have reasonably good sampling around the peak and enough points to make the features meaningful.</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The EWS analyzes photometry of all stars in the field and flags a star when it is detected in the difference images five times in a row. For microlensing event detection only objects increasing brightness are marked. </a:t>
            </a:r>
            <a:r>
              <a:rPr lang="en">
                <a:solidFill>
                  <a:schemeClr val="dk1"/>
                </a:solidFill>
              </a:rPr>
              <a:t>Initial filtering masks the objects which were detected in difference images during the previous observing seasons (3-10% of all stars in the frame) to avoid false signals by variable stars.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The light curves of flagged stars are inspected visually, their positions on the recent CCD frames are checked for bad pixels, bleeding columns, very bright neighboring stars etc. If a star passes all these checks, it is announced as a microlensing candidate.</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POINT SOURCE POINT LENS</a:t>
            </a:r>
            <a:endParaRPr>
              <a:solidFill>
                <a:schemeClr val="dk1"/>
              </a:solidFill>
            </a:endParaRPr>
          </a:p>
          <a:p>
            <a:pPr marL="0" lvl="0" indent="0" algn="l" rtl="0">
              <a:lnSpc>
                <a:spcPct val="115000"/>
              </a:lnSpc>
              <a:spcBef>
                <a:spcPts val="1200"/>
              </a:spcBef>
              <a:spcAft>
                <a:spcPts val="1200"/>
              </a:spcAft>
              <a:buClr>
                <a:schemeClr val="dk1"/>
              </a:buClr>
              <a:buSzPts val="1100"/>
              <a:buFont typeface="Arial"/>
              <a:buNone/>
            </a:pP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ad5736902c_2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ad5736902c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b="1">
                <a:solidFill>
                  <a:srgbClr val="FF0000"/>
                </a:solidFill>
              </a:rPr>
              <a:t>Briefly mention 3-5 features</a:t>
            </a:r>
            <a:endParaRPr b="1">
              <a:solidFill>
                <a:srgbClr val="FF0000"/>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To cluster events, we first need to turn each light curve into a set of numbers — that’s our </a:t>
            </a:r>
            <a:r>
              <a:rPr lang="en" b="1">
                <a:solidFill>
                  <a:schemeClr val="dk1"/>
                </a:solidFill>
              </a:rPr>
              <a:t>feature engineering</a:t>
            </a:r>
            <a:r>
              <a:rPr lang="en">
                <a:solidFill>
                  <a:schemeClr val="dk1"/>
                </a:solidFill>
              </a:rPr>
              <a:t> step.</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We start by preprocessing: we roughly align each light curve in time so that t</a:t>
            </a:r>
            <a:r>
              <a:rPr lang="en" baseline="-25000">
                <a:solidFill>
                  <a:schemeClr val="dk1"/>
                </a:solidFill>
              </a:rPr>
              <a:t>0</a:t>
            </a:r>
            <a:r>
              <a:rPr lang="en">
                <a:solidFill>
                  <a:schemeClr val="dk1"/>
                </a:solidFill>
              </a:rPr>
              <a:t>≈0, and we normalize the flux or magnitude so that we’re looking at changes relative to a baseline. We can also handle outliers or bad points so they don’t dominate the features.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Then we compute shape-based features: things like an estimate of the event duration or width, the peak amplitude, measures of asymmetry between the rising and falling parts of the curve, and indicators of multiple peaks or shoulders. On top of that, we can include parameters or residuals from a simple PSPL fit, so we’re encoding “how badly does a single lens describe this event.”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The end result is a feature matrix where each event is represented by a vector in some high-dimensional space.</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ad5736902c_2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3ad5736902c_2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High-dimensional feature spaces are hard to visualize and can be tricky for clustering. So our next step is </a:t>
            </a:r>
            <a:r>
              <a:rPr lang="en" b="1">
                <a:solidFill>
                  <a:schemeClr val="dk1"/>
                </a:solidFill>
              </a:rPr>
              <a:t>dimensionality reduction</a:t>
            </a:r>
            <a:r>
              <a:rPr lang="en">
                <a:solidFill>
                  <a:schemeClr val="dk1"/>
                </a:solidFill>
              </a:rPr>
              <a: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We use UMAP, which is a non-linear method that tries to preserve the local neighborhood structure of the data. Events that are similar in feature space end up close together in 2D; events that are very different are farther apart.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 There is a broad category of unsupervised learning tasks which deals with “simplification” processes.</a:t>
            </a:r>
            <a:endParaRPr>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
                <a:solidFill>
                  <a:schemeClr val="dk1"/>
                </a:solidFill>
              </a:rPr>
              <a:t>→ These techniques are used to make data set smaller, more manageable, and easier to visualize </a:t>
            </a:r>
            <a:r>
              <a:rPr lang="en" i="1">
                <a:solidFill>
                  <a:schemeClr val="dk1"/>
                </a:solidFill>
              </a:rPr>
              <a:t>with minimal loss of information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ad5736902c_2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ad5736902c_2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High-dimensional feature spaces are hard to visualize and can be tricky for clustering. So our next step is </a:t>
            </a:r>
            <a:r>
              <a:rPr lang="en" b="1">
                <a:solidFill>
                  <a:schemeClr val="dk1"/>
                </a:solidFill>
              </a:rPr>
              <a:t>dimensionality reduction</a:t>
            </a:r>
            <a:r>
              <a:rPr lang="en">
                <a:solidFill>
                  <a:schemeClr val="dk1"/>
                </a:solidFill>
              </a:rPr>
              <a: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We use UMAP, which is a non-linear method that tries to preserve the local neighborhood structure of the data. Events that are similar in feature space end up close together in 2D; events that are very different are farther apart.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On this slide, you’re seeing each event as a single point in the 2D UMAP plane. At this stage, the colors are just [say what you used, maybe all grey, or colored by a simple property like timescale], but the important idea is that the structure in this plot reflects similarities in light-curve shape.</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3ad5736902c_2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3ad5736902c_2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High-dimensional feature spaces are hard to visualize and can be tricky for clustering. So our next step is </a:t>
            </a:r>
            <a:r>
              <a:rPr lang="en" b="1">
                <a:solidFill>
                  <a:schemeClr val="dk1"/>
                </a:solidFill>
              </a:rPr>
              <a:t>dimensionality reduction</a:t>
            </a:r>
            <a:r>
              <a:rPr lang="en">
                <a:solidFill>
                  <a:schemeClr val="dk1"/>
                </a:solidFill>
              </a:rPr>
              <a: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We use UMAP, which is a non-linear method that tries to preserve the local neighborhood structure of the data. Events that are similar in feature space end up close together in 2D; events that are very different are farther apart.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On this slide, you’re seeing each event as a single point in the 2D UMAP plane. At this stage, the colors are just [say what you used, maybe all grey, or colored by a simple property like timescale], but the important idea is that the structure in this plot reflects similarities in light-curve shape.</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p14:dur="2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github.com/diegomiura"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https://github.com/abheekda1"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comments" Target="../comments/comment2.xml"/><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14156"/>
            <a:ext cx="8520600" cy="20526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solidFill>
                  <a:schemeClr val="lt2"/>
                </a:solidFill>
                <a:latin typeface="Montserrat SemiBold"/>
                <a:ea typeface="Montserrat SemiBold"/>
                <a:cs typeface="Montserrat SemiBold"/>
                <a:sym typeface="Montserrat SemiBold"/>
              </a:rPr>
              <a:t>BEARR: BEautiful And unsupeRvised exotic lens discoveRy</a:t>
            </a:r>
            <a:endParaRPr>
              <a:solidFill>
                <a:schemeClr val="lt2"/>
              </a:solidFill>
              <a:latin typeface="Montserrat SemiBold"/>
              <a:ea typeface="Montserrat SemiBold"/>
              <a:cs typeface="Montserrat SemiBold"/>
              <a:sym typeface="Montserrat SemiBold"/>
            </a:endParaRPr>
          </a:p>
        </p:txBody>
      </p:sp>
      <p:sp>
        <p:nvSpPr>
          <p:cNvPr id="55" name="Google Shape;55;p13"/>
          <p:cNvSpPr txBox="1">
            <a:spLocks noGrp="1"/>
          </p:cNvSpPr>
          <p:nvPr>
            <p:ph type="subTitle" idx="1"/>
          </p:nvPr>
        </p:nvSpPr>
        <p:spPr>
          <a:xfrm>
            <a:off x="311700" y="3181750"/>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chemeClr val="lt2"/>
                </a:solidFill>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Diego Miura</a:t>
            </a:r>
            <a:r>
              <a:rPr lang="en">
                <a:solidFill>
                  <a:srgbClr val="D9D9D9"/>
                </a:solidFill>
                <a:latin typeface="Montserrat"/>
                <a:ea typeface="Montserrat"/>
                <a:cs typeface="Montserrat"/>
                <a:sym typeface="Montserrat"/>
              </a:rPr>
              <a:t>, </a:t>
            </a:r>
            <a:r>
              <a:rPr lang="en">
                <a:solidFill>
                  <a:schemeClr val="lt2"/>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Abheek Dhawan</a:t>
            </a:r>
            <a:endParaRPr>
              <a:solidFill>
                <a:schemeClr val="lt2"/>
              </a:solidFill>
              <a:latin typeface="Montserrat"/>
              <a:ea typeface="Montserrat"/>
              <a:cs typeface="Montserrat"/>
              <a:sym typeface="Montserrat"/>
            </a:endParaRPr>
          </a:p>
        </p:txBody>
      </p:sp>
      <p:sp>
        <p:nvSpPr>
          <p:cNvPr id="56" name="Google Shape;56;p13"/>
          <p:cNvSpPr txBox="1">
            <a:spLocks noGrp="1"/>
          </p:cNvSpPr>
          <p:nvPr>
            <p:ph type="subTitle" idx="1"/>
          </p:nvPr>
        </p:nvSpPr>
        <p:spPr>
          <a:xfrm>
            <a:off x="0" y="4389350"/>
            <a:ext cx="3152100" cy="754200"/>
          </a:xfrm>
          <a:prstGeom prst="rect">
            <a:avLst/>
          </a:prstGeom>
        </p:spPr>
        <p:txBody>
          <a:bodyPr spcFirstLastPara="1" wrap="square" lIns="91425" tIns="91425" rIns="91425" bIns="91425" anchor="t" anchorCtr="0">
            <a:normAutofit fontScale="77500" lnSpcReduction="20000"/>
          </a:bodyPr>
          <a:lstStyle/>
          <a:p>
            <a:pPr marL="0" lvl="0" indent="0" algn="l" rtl="0">
              <a:spcBef>
                <a:spcPts val="0"/>
              </a:spcBef>
              <a:spcAft>
                <a:spcPts val="0"/>
              </a:spcAft>
              <a:buNone/>
            </a:pPr>
            <a:r>
              <a:rPr lang="en">
                <a:solidFill>
                  <a:srgbClr val="D9D9D9"/>
                </a:solidFill>
                <a:latin typeface="Montserrat"/>
                <a:ea typeface="Montserrat"/>
                <a:cs typeface="Montserrat"/>
                <a:sym typeface="Montserrat"/>
              </a:rPr>
              <a:t>ASTR 3560</a:t>
            </a:r>
            <a:endParaRPr>
              <a:solidFill>
                <a:srgbClr val="D9D9D9"/>
              </a:solidFill>
              <a:latin typeface="Montserrat"/>
              <a:ea typeface="Montserrat"/>
              <a:cs typeface="Montserrat"/>
              <a:sym typeface="Montserrat"/>
            </a:endParaRPr>
          </a:p>
          <a:p>
            <a:pPr marL="0" lvl="0" indent="0" algn="l" rtl="0">
              <a:spcBef>
                <a:spcPts val="0"/>
              </a:spcBef>
              <a:spcAft>
                <a:spcPts val="0"/>
              </a:spcAft>
              <a:buNone/>
            </a:pPr>
            <a:r>
              <a:rPr lang="en">
                <a:solidFill>
                  <a:srgbClr val="D9D9D9"/>
                </a:solidFill>
                <a:latin typeface="Montserrat"/>
                <a:ea typeface="Montserrat"/>
                <a:cs typeface="Montserrat"/>
                <a:sym typeface="Montserrat"/>
              </a:rPr>
              <a:t>Final Project</a:t>
            </a:r>
            <a:endParaRPr>
              <a:solidFill>
                <a:srgbClr val="D9D9D9"/>
              </a:solidFill>
              <a:latin typeface="Montserrat"/>
              <a:ea typeface="Montserrat"/>
              <a:cs typeface="Montserrat"/>
              <a:sym typeface="Montserrat"/>
            </a:endParaRPr>
          </a:p>
        </p:txBody>
      </p:sp>
      <p:pic>
        <p:nvPicPr>
          <p:cNvPr id="57" name="Google Shape;57;p13" title="canvas.png"/>
          <p:cNvPicPr preferRelativeResize="0"/>
          <p:nvPr/>
        </p:nvPicPr>
        <p:blipFill>
          <a:blip r:embed="rId5">
            <a:alphaModFix/>
          </a:blip>
          <a:stretch>
            <a:fillRect/>
          </a:stretch>
        </p:blipFill>
        <p:spPr>
          <a:xfrm rot="2519041">
            <a:off x="6813724" y="2823386"/>
            <a:ext cx="1772229" cy="234848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26"/>
        <p:cNvGrpSpPr/>
        <p:nvPr/>
      </p:nvGrpSpPr>
      <p:grpSpPr>
        <a:xfrm>
          <a:off x="0" y="0"/>
          <a:ext cx="0" cy="0"/>
          <a:chOff x="0" y="0"/>
          <a:chExt cx="0" cy="0"/>
        </a:xfrm>
      </p:grpSpPr>
      <p:sp>
        <p:nvSpPr>
          <p:cNvPr id="127" name="Google Shape;127;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2"/>
                </a:solidFill>
                <a:latin typeface="Montserrat SemiBold"/>
                <a:ea typeface="Montserrat SemiBold"/>
                <a:cs typeface="Montserrat SemiBold"/>
                <a:sym typeface="Montserrat SemiBold"/>
              </a:rPr>
              <a:t>Dimensionality Reduction with UMAP</a:t>
            </a:r>
            <a:endParaRPr>
              <a:solidFill>
                <a:schemeClr val="lt2"/>
              </a:solidFill>
              <a:latin typeface="Montserrat SemiBold"/>
              <a:ea typeface="Montserrat SemiBold"/>
              <a:cs typeface="Montserrat SemiBold"/>
              <a:sym typeface="Montserrat SemiBold"/>
            </a:endParaRPr>
          </a:p>
        </p:txBody>
      </p:sp>
      <p:sp>
        <p:nvSpPr>
          <p:cNvPr id="128" name="Google Shape;128;p22"/>
          <p:cNvSpPr txBox="1"/>
          <p:nvPr/>
        </p:nvSpPr>
        <p:spPr>
          <a:xfrm>
            <a:off x="311700" y="1376700"/>
            <a:ext cx="4342500" cy="2843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lt2"/>
                </a:solidFill>
                <a:latin typeface="Montserrat"/>
                <a:ea typeface="Montserrat"/>
                <a:cs typeface="Montserrat"/>
                <a:sym typeface="Montserrat"/>
              </a:rPr>
              <a:t>Feature space is high-dimensional → hard to visualize directly.</a:t>
            </a:r>
            <a:br>
              <a:rPr lang="en" sz="1300">
                <a:solidFill>
                  <a:schemeClr val="lt2"/>
                </a:solidFill>
                <a:latin typeface="Montserrat"/>
                <a:ea typeface="Montserrat"/>
                <a:cs typeface="Montserrat"/>
                <a:sym typeface="Montserrat"/>
              </a:rPr>
            </a:br>
            <a:endParaRPr sz="1300">
              <a:solidFill>
                <a:schemeClr val="lt2"/>
              </a:solidFill>
              <a:latin typeface="Montserrat"/>
              <a:ea typeface="Montserrat"/>
              <a:cs typeface="Montserrat"/>
              <a:sym typeface="Montserrat"/>
            </a:endParaRPr>
          </a:p>
          <a:p>
            <a:pPr marL="0" lvl="0" indent="0" algn="l" rtl="0">
              <a:spcBef>
                <a:spcPts val="0"/>
              </a:spcBef>
              <a:spcAft>
                <a:spcPts val="0"/>
              </a:spcAft>
              <a:buNone/>
            </a:pPr>
            <a:r>
              <a:rPr lang="en" sz="1300">
                <a:solidFill>
                  <a:schemeClr val="lt2"/>
                </a:solidFill>
                <a:latin typeface="Montserrat"/>
                <a:ea typeface="Montserrat"/>
                <a:cs typeface="Montserrat"/>
                <a:sym typeface="Montserrat"/>
              </a:rPr>
              <a:t>Use </a:t>
            </a:r>
            <a:r>
              <a:rPr lang="en" sz="1300" b="1">
                <a:solidFill>
                  <a:schemeClr val="lt2"/>
                </a:solidFill>
                <a:latin typeface="Montserrat"/>
                <a:ea typeface="Montserrat"/>
                <a:cs typeface="Montserrat"/>
                <a:sym typeface="Montserrat"/>
              </a:rPr>
              <a:t>UMAP</a:t>
            </a:r>
            <a:r>
              <a:rPr lang="en" sz="1300">
                <a:solidFill>
                  <a:schemeClr val="lt2"/>
                </a:solidFill>
                <a:latin typeface="Montserrat"/>
                <a:ea typeface="Montserrat"/>
                <a:cs typeface="Montserrat"/>
                <a:sym typeface="Montserrat"/>
              </a:rPr>
              <a:t> to embed events in 2D for visualization:</a:t>
            </a:r>
            <a:endParaRPr sz="1300">
              <a:solidFill>
                <a:schemeClr val="lt2"/>
              </a:solidFill>
              <a:latin typeface="Montserrat"/>
              <a:ea typeface="Montserrat"/>
              <a:cs typeface="Montserrat"/>
              <a:sym typeface="Montserrat"/>
            </a:endParaRPr>
          </a:p>
          <a:p>
            <a:pPr marL="457200" lvl="0" indent="-311150" algn="l" rtl="0">
              <a:lnSpc>
                <a:spcPct val="115000"/>
              </a:lnSpc>
              <a:spcBef>
                <a:spcPts val="1200"/>
              </a:spcBef>
              <a:spcAft>
                <a:spcPts val="0"/>
              </a:spcAft>
              <a:buClr>
                <a:schemeClr val="lt2"/>
              </a:buClr>
              <a:buSzPts val="1300"/>
              <a:buFont typeface="Montserrat"/>
              <a:buChar char="●"/>
            </a:pPr>
            <a:r>
              <a:rPr lang="en" sz="1300">
                <a:solidFill>
                  <a:schemeClr val="lt2"/>
                </a:solidFill>
                <a:latin typeface="Montserrat"/>
                <a:ea typeface="Montserrat"/>
                <a:cs typeface="Montserrat"/>
                <a:sym typeface="Montserrat"/>
              </a:rPr>
              <a:t>preserves local structure (similar light curves stay close)</a:t>
            </a:r>
            <a:endParaRPr sz="1300">
              <a:solidFill>
                <a:schemeClr val="lt2"/>
              </a:solidFill>
              <a:latin typeface="Montserrat"/>
              <a:ea typeface="Montserrat"/>
              <a:cs typeface="Montserrat"/>
              <a:sym typeface="Montserrat"/>
            </a:endParaRPr>
          </a:p>
          <a:p>
            <a:pPr marL="457200" lvl="0" indent="-311150" algn="l" rtl="0">
              <a:lnSpc>
                <a:spcPct val="115000"/>
              </a:lnSpc>
              <a:spcBef>
                <a:spcPts val="0"/>
              </a:spcBef>
              <a:spcAft>
                <a:spcPts val="0"/>
              </a:spcAft>
              <a:buClr>
                <a:schemeClr val="lt2"/>
              </a:buClr>
              <a:buSzPts val="1300"/>
              <a:buFont typeface="Montserrat"/>
              <a:buChar char="●"/>
            </a:pPr>
            <a:r>
              <a:rPr lang="en" sz="1300">
                <a:solidFill>
                  <a:schemeClr val="lt2"/>
                </a:solidFill>
                <a:latin typeface="Montserrat"/>
                <a:ea typeface="Montserrat"/>
                <a:cs typeface="Montserrat"/>
                <a:sym typeface="Montserrat"/>
              </a:rPr>
              <a:t>good for complex, non-linear manifolds.</a:t>
            </a:r>
            <a:br>
              <a:rPr lang="en" sz="1300">
                <a:solidFill>
                  <a:schemeClr val="lt2"/>
                </a:solidFill>
                <a:latin typeface="Montserrat"/>
                <a:ea typeface="Montserrat"/>
                <a:cs typeface="Montserrat"/>
                <a:sym typeface="Montserrat"/>
              </a:rPr>
            </a:br>
            <a:endParaRPr sz="1300">
              <a:solidFill>
                <a:schemeClr val="lt2"/>
              </a:solidFill>
              <a:latin typeface="Montserrat"/>
              <a:ea typeface="Montserrat"/>
              <a:cs typeface="Montserrat"/>
              <a:sym typeface="Montserrat"/>
            </a:endParaRPr>
          </a:p>
          <a:p>
            <a:pPr marL="0" lvl="0" indent="0" algn="l" rtl="0">
              <a:lnSpc>
                <a:spcPct val="115000"/>
              </a:lnSpc>
              <a:spcBef>
                <a:spcPts val="1200"/>
              </a:spcBef>
              <a:spcAft>
                <a:spcPts val="0"/>
              </a:spcAft>
              <a:buNone/>
            </a:pPr>
            <a:r>
              <a:rPr lang="en" sz="1300">
                <a:solidFill>
                  <a:schemeClr val="lt2"/>
                </a:solidFill>
                <a:latin typeface="Montserrat"/>
                <a:ea typeface="Montserrat"/>
                <a:cs typeface="Montserrat"/>
                <a:sym typeface="Montserrat"/>
              </a:rPr>
              <a:t>Result: each event = a point in a 2D “morphology map”.</a:t>
            </a:r>
            <a:endParaRPr sz="1300">
              <a:solidFill>
                <a:schemeClr val="lt2"/>
              </a:solidFill>
              <a:latin typeface="Montserrat"/>
              <a:ea typeface="Montserrat"/>
              <a:cs typeface="Montserrat"/>
              <a:sym typeface="Montserrat"/>
            </a:endParaRPr>
          </a:p>
        </p:txBody>
      </p:sp>
      <p:pic>
        <p:nvPicPr>
          <p:cNvPr id="129" name="Google Shape;129;p22"/>
          <p:cNvPicPr preferRelativeResize="0"/>
          <p:nvPr/>
        </p:nvPicPr>
        <p:blipFill>
          <a:blip r:embed="rId3">
            <a:alphaModFix/>
          </a:blip>
          <a:stretch>
            <a:fillRect/>
          </a:stretch>
        </p:blipFill>
        <p:spPr>
          <a:xfrm>
            <a:off x="4504225" y="1298925"/>
            <a:ext cx="4497976" cy="29978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33"/>
        <p:cNvGrpSpPr/>
        <p:nvPr/>
      </p:nvGrpSpPr>
      <p:grpSpPr>
        <a:xfrm>
          <a:off x="0" y="0"/>
          <a:ext cx="0" cy="0"/>
          <a:chOff x="0" y="0"/>
          <a:chExt cx="0" cy="0"/>
        </a:xfrm>
      </p:grpSpPr>
      <p:pic>
        <p:nvPicPr>
          <p:cNvPr id="134" name="Google Shape;134;p23"/>
          <p:cNvPicPr preferRelativeResize="0"/>
          <p:nvPr/>
        </p:nvPicPr>
        <p:blipFill>
          <a:blip r:embed="rId3">
            <a:alphaModFix/>
          </a:blip>
          <a:stretch>
            <a:fillRect/>
          </a:stretch>
        </p:blipFill>
        <p:spPr>
          <a:xfrm>
            <a:off x="1329175" y="140500"/>
            <a:ext cx="6485651" cy="48625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38"/>
        <p:cNvGrpSpPr/>
        <p:nvPr/>
      </p:nvGrpSpPr>
      <p:grpSpPr>
        <a:xfrm>
          <a:off x="0" y="0"/>
          <a:ext cx="0" cy="0"/>
          <a:chOff x="0" y="0"/>
          <a:chExt cx="0" cy="0"/>
        </a:xfrm>
      </p:grpSpPr>
      <p:pic>
        <p:nvPicPr>
          <p:cNvPr id="139" name="Google Shape;139;p24"/>
          <p:cNvPicPr preferRelativeResize="0"/>
          <p:nvPr/>
        </p:nvPicPr>
        <p:blipFill>
          <a:blip r:embed="rId3">
            <a:alphaModFix/>
          </a:blip>
          <a:stretch>
            <a:fillRect/>
          </a:stretch>
        </p:blipFill>
        <p:spPr>
          <a:xfrm>
            <a:off x="1295000" y="158750"/>
            <a:ext cx="6554001" cy="48259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43"/>
        <p:cNvGrpSpPr/>
        <p:nvPr/>
      </p:nvGrpSpPr>
      <p:grpSpPr>
        <a:xfrm>
          <a:off x="0" y="0"/>
          <a:ext cx="0" cy="0"/>
          <a:chOff x="0" y="0"/>
          <a:chExt cx="0" cy="0"/>
        </a:xfrm>
      </p:grpSpPr>
      <p:sp>
        <p:nvSpPr>
          <p:cNvPr id="144" name="Google Shape;144;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2"/>
                </a:solidFill>
                <a:latin typeface="Montserrat SemiBold"/>
                <a:ea typeface="Montserrat SemiBold"/>
                <a:cs typeface="Montserrat SemiBold"/>
                <a:sym typeface="Montserrat SemiBold"/>
              </a:rPr>
              <a:t>Clustering with HDBSCAN</a:t>
            </a:r>
            <a:endParaRPr>
              <a:solidFill>
                <a:schemeClr val="lt2"/>
              </a:solidFill>
              <a:latin typeface="Montserrat SemiBold"/>
              <a:ea typeface="Montserrat SemiBold"/>
              <a:cs typeface="Montserrat SemiBold"/>
              <a:sym typeface="Montserrat SemiBold"/>
            </a:endParaRPr>
          </a:p>
        </p:txBody>
      </p:sp>
      <p:sp>
        <p:nvSpPr>
          <p:cNvPr id="145" name="Google Shape;145;p25"/>
          <p:cNvSpPr txBox="1"/>
          <p:nvPr/>
        </p:nvSpPr>
        <p:spPr>
          <a:xfrm>
            <a:off x="311700" y="1376700"/>
            <a:ext cx="8832300" cy="2685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300">
                <a:solidFill>
                  <a:schemeClr val="lt2"/>
                </a:solidFill>
                <a:latin typeface="Montserrat"/>
                <a:ea typeface="Montserrat"/>
                <a:cs typeface="Montserrat"/>
                <a:sym typeface="Montserrat"/>
              </a:rPr>
              <a:t>Clusters = regions where points are dense, separated by low-density regions</a:t>
            </a:r>
            <a:endParaRPr sz="1300">
              <a:solidFill>
                <a:schemeClr val="lt2"/>
              </a:solidFill>
              <a:latin typeface="Montserrat"/>
              <a:ea typeface="Montserrat"/>
              <a:cs typeface="Montserrat"/>
              <a:sym typeface="Montserrat"/>
            </a:endParaRPr>
          </a:p>
          <a:p>
            <a:pPr marL="0" lvl="0" indent="0" algn="l" rtl="0">
              <a:lnSpc>
                <a:spcPct val="115000"/>
              </a:lnSpc>
              <a:spcBef>
                <a:spcPts val="0"/>
              </a:spcBef>
              <a:spcAft>
                <a:spcPts val="0"/>
              </a:spcAft>
              <a:buNone/>
            </a:pPr>
            <a:endParaRPr sz="1300">
              <a:solidFill>
                <a:schemeClr val="lt2"/>
              </a:solidFill>
              <a:latin typeface="Montserrat"/>
              <a:ea typeface="Montserrat"/>
              <a:cs typeface="Montserrat"/>
              <a:sym typeface="Montserrat"/>
            </a:endParaRPr>
          </a:p>
          <a:p>
            <a:pPr marL="0" lvl="0" indent="0" algn="l" rtl="0">
              <a:lnSpc>
                <a:spcPct val="115000"/>
              </a:lnSpc>
              <a:spcBef>
                <a:spcPts val="0"/>
              </a:spcBef>
              <a:spcAft>
                <a:spcPts val="0"/>
              </a:spcAft>
              <a:buNone/>
            </a:pPr>
            <a:endParaRPr sz="1300">
              <a:solidFill>
                <a:schemeClr val="lt2"/>
              </a:solidFill>
              <a:latin typeface="Montserrat"/>
              <a:ea typeface="Montserrat"/>
              <a:cs typeface="Montserrat"/>
              <a:sym typeface="Montserrat"/>
            </a:endParaRPr>
          </a:p>
          <a:p>
            <a:pPr marL="0" lvl="0" indent="0" algn="l" rtl="0">
              <a:lnSpc>
                <a:spcPct val="115000"/>
              </a:lnSpc>
              <a:spcBef>
                <a:spcPts val="0"/>
              </a:spcBef>
              <a:spcAft>
                <a:spcPts val="0"/>
              </a:spcAft>
              <a:buNone/>
            </a:pPr>
            <a:endParaRPr sz="1300">
              <a:solidFill>
                <a:schemeClr val="lt2"/>
              </a:solidFill>
              <a:latin typeface="Montserrat"/>
              <a:ea typeface="Montserrat"/>
              <a:cs typeface="Montserrat"/>
              <a:sym typeface="Montserrat"/>
            </a:endParaRPr>
          </a:p>
          <a:p>
            <a:pPr marL="0" lvl="0" indent="0" algn="l" rtl="0">
              <a:lnSpc>
                <a:spcPct val="115000"/>
              </a:lnSpc>
              <a:spcBef>
                <a:spcPts val="0"/>
              </a:spcBef>
              <a:spcAft>
                <a:spcPts val="0"/>
              </a:spcAft>
              <a:buNone/>
            </a:pPr>
            <a:r>
              <a:rPr lang="en" sz="1300">
                <a:solidFill>
                  <a:schemeClr val="lt2"/>
                </a:solidFill>
                <a:latin typeface="Montserrat"/>
                <a:ea typeface="Montserrat"/>
                <a:cs typeface="Montserrat"/>
                <a:sym typeface="Montserrat"/>
              </a:rPr>
              <a:t>HDBSCAN generalizes this by:</a:t>
            </a:r>
            <a:endParaRPr sz="1300">
              <a:solidFill>
                <a:schemeClr val="lt2"/>
              </a:solidFill>
              <a:latin typeface="Montserrat"/>
              <a:ea typeface="Montserrat"/>
              <a:cs typeface="Montserrat"/>
              <a:sym typeface="Montserrat"/>
            </a:endParaRPr>
          </a:p>
          <a:p>
            <a:pPr marL="0" lvl="0" indent="0" algn="l" rtl="0">
              <a:lnSpc>
                <a:spcPct val="115000"/>
              </a:lnSpc>
              <a:spcBef>
                <a:spcPts val="0"/>
              </a:spcBef>
              <a:spcAft>
                <a:spcPts val="0"/>
              </a:spcAft>
              <a:buNone/>
            </a:pPr>
            <a:endParaRPr sz="1300">
              <a:solidFill>
                <a:schemeClr val="lt2"/>
              </a:solidFill>
              <a:latin typeface="Montserrat"/>
              <a:ea typeface="Montserrat"/>
              <a:cs typeface="Montserrat"/>
              <a:sym typeface="Montserrat"/>
            </a:endParaRPr>
          </a:p>
          <a:p>
            <a:pPr marL="457200" lvl="0" indent="-311150" algn="l" rtl="0">
              <a:lnSpc>
                <a:spcPct val="115000"/>
              </a:lnSpc>
              <a:spcBef>
                <a:spcPts val="0"/>
              </a:spcBef>
              <a:spcAft>
                <a:spcPts val="0"/>
              </a:spcAft>
              <a:buClr>
                <a:schemeClr val="lt2"/>
              </a:buClr>
              <a:buSzPts val="1300"/>
              <a:buFont typeface="Montserrat"/>
              <a:buAutoNum type="arabicPeriod"/>
            </a:pPr>
            <a:r>
              <a:rPr lang="en" sz="1300">
                <a:solidFill>
                  <a:schemeClr val="lt2"/>
                </a:solidFill>
                <a:latin typeface="Montserrat"/>
                <a:ea typeface="Montserrat"/>
                <a:cs typeface="Montserrat"/>
                <a:sym typeface="Montserrat"/>
              </a:rPr>
              <a:t>Defining core distance of each point</a:t>
            </a:r>
            <a:endParaRPr sz="1300">
              <a:solidFill>
                <a:schemeClr val="lt2"/>
              </a:solidFill>
              <a:latin typeface="Montserrat"/>
              <a:ea typeface="Montserrat"/>
              <a:cs typeface="Montserrat"/>
              <a:sym typeface="Montserrat"/>
            </a:endParaRPr>
          </a:p>
          <a:p>
            <a:pPr marL="457200" lvl="0" indent="0" algn="l" rtl="0">
              <a:lnSpc>
                <a:spcPct val="115000"/>
              </a:lnSpc>
              <a:spcBef>
                <a:spcPts val="0"/>
              </a:spcBef>
              <a:spcAft>
                <a:spcPts val="0"/>
              </a:spcAft>
              <a:buNone/>
            </a:pPr>
            <a:endParaRPr sz="1300">
              <a:solidFill>
                <a:schemeClr val="lt2"/>
              </a:solidFill>
              <a:latin typeface="Montserrat"/>
              <a:ea typeface="Montserrat"/>
              <a:cs typeface="Montserrat"/>
              <a:sym typeface="Montserrat"/>
            </a:endParaRPr>
          </a:p>
          <a:p>
            <a:pPr marL="457200" lvl="0" indent="-311150" algn="l" rtl="0">
              <a:lnSpc>
                <a:spcPct val="115000"/>
              </a:lnSpc>
              <a:spcBef>
                <a:spcPts val="0"/>
              </a:spcBef>
              <a:spcAft>
                <a:spcPts val="0"/>
              </a:spcAft>
              <a:buClr>
                <a:schemeClr val="lt2"/>
              </a:buClr>
              <a:buSzPts val="1300"/>
              <a:buFont typeface="Montserrat"/>
              <a:buAutoNum type="arabicPeriod"/>
            </a:pPr>
            <a:r>
              <a:rPr lang="en" sz="1300">
                <a:solidFill>
                  <a:schemeClr val="lt2"/>
                </a:solidFill>
                <a:latin typeface="Montserrat"/>
                <a:ea typeface="Montserrat"/>
                <a:cs typeface="Montserrat"/>
                <a:sym typeface="Montserrat"/>
              </a:rPr>
              <a:t>Defining mutual reachability distance</a:t>
            </a:r>
            <a:endParaRPr sz="1300">
              <a:solidFill>
                <a:schemeClr val="lt2"/>
              </a:solidFill>
              <a:latin typeface="Montserrat"/>
              <a:ea typeface="Montserrat"/>
              <a:cs typeface="Montserrat"/>
              <a:sym typeface="Montserrat"/>
            </a:endParaRPr>
          </a:p>
          <a:p>
            <a:pPr marL="457200" lvl="0" indent="0" algn="l" rtl="0">
              <a:lnSpc>
                <a:spcPct val="115000"/>
              </a:lnSpc>
              <a:spcBef>
                <a:spcPts val="0"/>
              </a:spcBef>
              <a:spcAft>
                <a:spcPts val="0"/>
              </a:spcAft>
              <a:buNone/>
            </a:pPr>
            <a:endParaRPr sz="1300">
              <a:solidFill>
                <a:schemeClr val="lt2"/>
              </a:solidFill>
              <a:latin typeface="Montserrat"/>
              <a:ea typeface="Montserrat"/>
              <a:cs typeface="Montserrat"/>
              <a:sym typeface="Montserrat"/>
            </a:endParaRPr>
          </a:p>
          <a:p>
            <a:pPr marL="457200" lvl="0" indent="-311150" algn="l" rtl="0">
              <a:lnSpc>
                <a:spcPct val="115000"/>
              </a:lnSpc>
              <a:spcBef>
                <a:spcPts val="0"/>
              </a:spcBef>
              <a:spcAft>
                <a:spcPts val="0"/>
              </a:spcAft>
              <a:buClr>
                <a:schemeClr val="lt2"/>
              </a:buClr>
              <a:buSzPts val="1300"/>
              <a:buFont typeface="Montserrat"/>
              <a:buAutoNum type="arabicPeriod"/>
            </a:pPr>
            <a:r>
              <a:rPr lang="en" sz="1300">
                <a:solidFill>
                  <a:schemeClr val="lt2"/>
                </a:solidFill>
                <a:latin typeface="Montserrat"/>
                <a:ea typeface="Montserrat"/>
                <a:cs typeface="Montserrat"/>
                <a:sym typeface="Montserrat"/>
              </a:rPr>
              <a:t>Building a minimum spanning tree</a:t>
            </a:r>
            <a:endParaRPr sz="1300">
              <a:solidFill>
                <a:schemeClr val="lt2"/>
              </a:solidFill>
              <a:latin typeface="Montserrat"/>
              <a:ea typeface="Montserrat"/>
              <a:cs typeface="Montserrat"/>
              <a:sym typeface="Montserrat"/>
            </a:endParaRPr>
          </a:p>
        </p:txBody>
      </p:sp>
      <p:pic>
        <p:nvPicPr>
          <p:cNvPr id="146" name="Google Shape;146;p25"/>
          <p:cNvPicPr preferRelativeResize="0"/>
          <p:nvPr/>
        </p:nvPicPr>
        <p:blipFill>
          <a:blip r:embed="rId3">
            <a:alphaModFix/>
          </a:blip>
          <a:stretch>
            <a:fillRect/>
          </a:stretch>
        </p:blipFill>
        <p:spPr>
          <a:xfrm>
            <a:off x="4918975" y="2571750"/>
            <a:ext cx="3937650" cy="516750"/>
          </a:xfrm>
          <a:prstGeom prst="rect">
            <a:avLst/>
          </a:prstGeom>
          <a:noFill/>
          <a:ln>
            <a:noFill/>
          </a:ln>
        </p:spPr>
      </p:pic>
      <p:sp>
        <p:nvSpPr>
          <p:cNvPr id="147" name="Google Shape;147;p25"/>
          <p:cNvSpPr txBox="1"/>
          <p:nvPr/>
        </p:nvSpPr>
        <p:spPr>
          <a:xfrm>
            <a:off x="0" y="4804800"/>
            <a:ext cx="55503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000">
                <a:solidFill>
                  <a:srgbClr val="B7B7B7"/>
                </a:solidFill>
                <a:latin typeface="Montserrat"/>
                <a:ea typeface="Montserrat"/>
                <a:cs typeface="Montserrat"/>
                <a:sym typeface="Montserrat"/>
              </a:rPr>
              <a:t>https://hdbscan.readthedocs.io/en/latest/how_hdbscan_works.html</a:t>
            </a:r>
            <a:endParaRPr sz="1000">
              <a:solidFill>
                <a:srgbClr val="B7B7B7"/>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000">
              <a:solidFill>
                <a:srgbClr val="B7B7B7"/>
              </a:solidFill>
              <a:latin typeface="Montserrat"/>
              <a:ea typeface="Montserrat"/>
              <a:cs typeface="Montserrat"/>
              <a:sym typeface="Montserrat"/>
            </a:endParaRPr>
          </a:p>
          <a:p>
            <a:pPr marL="0" lvl="0" indent="0" algn="l" rtl="0">
              <a:spcBef>
                <a:spcPts val="0"/>
              </a:spcBef>
              <a:spcAft>
                <a:spcPts val="0"/>
              </a:spcAft>
              <a:buNone/>
            </a:pPr>
            <a:endParaRPr sz="1000">
              <a:solidFill>
                <a:srgbClr val="B7B7B7"/>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51"/>
        <p:cNvGrpSpPr/>
        <p:nvPr/>
      </p:nvGrpSpPr>
      <p:grpSpPr>
        <a:xfrm>
          <a:off x="0" y="0"/>
          <a:ext cx="0" cy="0"/>
          <a:chOff x="0" y="0"/>
          <a:chExt cx="0" cy="0"/>
        </a:xfrm>
      </p:grpSpPr>
      <p:sp>
        <p:nvSpPr>
          <p:cNvPr id="152" name="Google Shape;152;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2"/>
                </a:solidFill>
                <a:latin typeface="Montserrat SemiBold"/>
                <a:ea typeface="Montserrat SemiBold"/>
                <a:cs typeface="Montserrat SemiBold"/>
                <a:sym typeface="Montserrat SemiBold"/>
              </a:rPr>
              <a:t>Clustering with HDBSCAN</a:t>
            </a:r>
            <a:endParaRPr>
              <a:solidFill>
                <a:schemeClr val="lt2"/>
              </a:solidFill>
              <a:latin typeface="Montserrat SemiBold"/>
              <a:ea typeface="Montserrat SemiBold"/>
              <a:cs typeface="Montserrat SemiBold"/>
              <a:sym typeface="Montserrat SemiBold"/>
            </a:endParaRPr>
          </a:p>
        </p:txBody>
      </p:sp>
      <p:sp>
        <p:nvSpPr>
          <p:cNvPr id="153" name="Google Shape;153;p26"/>
          <p:cNvSpPr txBox="1"/>
          <p:nvPr/>
        </p:nvSpPr>
        <p:spPr>
          <a:xfrm>
            <a:off x="311700" y="1376700"/>
            <a:ext cx="5832000" cy="2685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endParaRPr sz="1300">
              <a:solidFill>
                <a:schemeClr val="lt2"/>
              </a:solidFill>
              <a:latin typeface="Montserrat"/>
              <a:ea typeface="Montserrat"/>
              <a:cs typeface="Montserrat"/>
              <a:sym typeface="Montserrat"/>
            </a:endParaRPr>
          </a:p>
          <a:p>
            <a:pPr marL="0" lvl="0" indent="0" algn="l" rtl="0">
              <a:lnSpc>
                <a:spcPct val="115000"/>
              </a:lnSpc>
              <a:spcBef>
                <a:spcPts val="0"/>
              </a:spcBef>
              <a:spcAft>
                <a:spcPts val="0"/>
              </a:spcAft>
              <a:buNone/>
            </a:pPr>
            <a:r>
              <a:rPr lang="en" sz="1300">
                <a:solidFill>
                  <a:schemeClr val="lt2"/>
                </a:solidFill>
                <a:latin typeface="Montserrat"/>
                <a:ea typeface="Montserrat"/>
                <a:cs typeface="Montserrat"/>
                <a:sym typeface="Montserrat"/>
              </a:rPr>
              <a:t>Gradually lowering a density threshold, turning the MST into a hierarchy of clusters.</a:t>
            </a:r>
            <a:endParaRPr sz="1300">
              <a:solidFill>
                <a:schemeClr val="lt2"/>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300">
              <a:solidFill>
                <a:schemeClr val="lt2"/>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300">
              <a:solidFill>
                <a:schemeClr val="lt2"/>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300">
                <a:solidFill>
                  <a:schemeClr val="lt2"/>
                </a:solidFill>
                <a:latin typeface="Montserrat"/>
                <a:ea typeface="Montserrat"/>
                <a:cs typeface="Montserrat"/>
                <a:sym typeface="Montserrat"/>
              </a:rPr>
              <a:t>It then selects clusters that are most stable as the </a:t>
            </a:r>
            <a:r>
              <a:rPr lang="en" sz="1300" i="1">
                <a:solidFill>
                  <a:schemeClr val="lt2"/>
                </a:solidFill>
                <a:latin typeface="Montserrat"/>
                <a:ea typeface="Montserrat"/>
                <a:cs typeface="Montserrat"/>
                <a:sym typeface="Montserrat"/>
              </a:rPr>
              <a:t>threshold changes</a:t>
            </a:r>
            <a:r>
              <a:rPr lang="en" sz="1300">
                <a:solidFill>
                  <a:schemeClr val="lt2"/>
                </a:solidFill>
                <a:latin typeface="Montserrat"/>
                <a:ea typeface="Montserrat"/>
                <a:cs typeface="Montserrat"/>
                <a:sym typeface="Montserrat"/>
              </a:rPr>
              <a:t>:</a:t>
            </a:r>
            <a:endParaRPr sz="1300">
              <a:solidFill>
                <a:schemeClr val="lt2"/>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300">
              <a:solidFill>
                <a:schemeClr val="lt2"/>
              </a:solidFill>
              <a:latin typeface="Montserrat"/>
              <a:ea typeface="Montserrat"/>
              <a:cs typeface="Montserrat"/>
              <a:sym typeface="Montserrat"/>
            </a:endParaRPr>
          </a:p>
          <a:p>
            <a:pPr marL="0" lvl="0" indent="457200" algn="l" rtl="0">
              <a:lnSpc>
                <a:spcPct val="115000"/>
              </a:lnSpc>
              <a:spcBef>
                <a:spcPts val="0"/>
              </a:spcBef>
              <a:spcAft>
                <a:spcPts val="0"/>
              </a:spcAft>
              <a:buClr>
                <a:schemeClr val="dk1"/>
              </a:buClr>
              <a:buSzPts val="1100"/>
              <a:buFont typeface="Arial"/>
              <a:buNone/>
            </a:pPr>
            <a:r>
              <a:rPr lang="en" sz="1300">
                <a:solidFill>
                  <a:schemeClr val="lt2"/>
                </a:solidFill>
                <a:latin typeface="Montserrat"/>
                <a:ea typeface="Montserrat"/>
                <a:cs typeface="Montserrat"/>
                <a:sym typeface="Montserrat"/>
              </a:rPr>
              <a:t>Points in very dense, persistent regions → assigned to </a:t>
            </a:r>
            <a:r>
              <a:rPr lang="en" sz="1300" b="1">
                <a:solidFill>
                  <a:schemeClr val="lt2"/>
                </a:solidFill>
                <a:latin typeface="Montserrat"/>
                <a:ea typeface="Montserrat"/>
                <a:cs typeface="Montserrat"/>
                <a:sym typeface="Montserrat"/>
              </a:rPr>
              <a:t>clusters</a:t>
            </a:r>
            <a:r>
              <a:rPr lang="en" sz="1300">
                <a:solidFill>
                  <a:schemeClr val="lt2"/>
                </a:solidFill>
                <a:latin typeface="Montserrat"/>
                <a:ea typeface="Montserrat"/>
                <a:cs typeface="Montserrat"/>
                <a:sym typeface="Montserrat"/>
              </a:rPr>
              <a:t>.</a:t>
            </a:r>
            <a:endParaRPr sz="1300">
              <a:solidFill>
                <a:schemeClr val="lt2"/>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300">
              <a:solidFill>
                <a:schemeClr val="lt2"/>
              </a:solidFill>
              <a:latin typeface="Montserrat"/>
              <a:ea typeface="Montserrat"/>
              <a:cs typeface="Montserrat"/>
              <a:sym typeface="Montserrat"/>
            </a:endParaRPr>
          </a:p>
          <a:p>
            <a:pPr marL="0" lvl="0" indent="457200" algn="l" rtl="0">
              <a:lnSpc>
                <a:spcPct val="115000"/>
              </a:lnSpc>
              <a:spcBef>
                <a:spcPts val="0"/>
              </a:spcBef>
              <a:spcAft>
                <a:spcPts val="0"/>
              </a:spcAft>
              <a:buNone/>
            </a:pPr>
            <a:r>
              <a:rPr lang="en" sz="1300">
                <a:solidFill>
                  <a:schemeClr val="lt2"/>
                </a:solidFill>
                <a:latin typeface="Montserrat"/>
                <a:ea typeface="Montserrat"/>
                <a:cs typeface="Montserrat"/>
                <a:sym typeface="Montserrat"/>
              </a:rPr>
              <a:t>Points in low-density or ambiguous regions → labeled as </a:t>
            </a:r>
            <a:r>
              <a:rPr lang="en" sz="1300" b="1">
                <a:solidFill>
                  <a:schemeClr val="lt2"/>
                </a:solidFill>
                <a:latin typeface="Montserrat"/>
                <a:ea typeface="Montserrat"/>
                <a:cs typeface="Montserrat"/>
                <a:sym typeface="Montserrat"/>
              </a:rPr>
              <a:t>noise</a:t>
            </a:r>
            <a:r>
              <a:rPr lang="en" sz="1300">
                <a:solidFill>
                  <a:schemeClr val="lt2"/>
                </a:solidFill>
                <a:latin typeface="Montserrat"/>
                <a:ea typeface="Montserrat"/>
                <a:cs typeface="Montserrat"/>
                <a:sym typeface="Montserrat"/>
              </a:rPr>
              <a:t>.</a:t>
            </a:r>
            <a:endParaRPr sz="1300">
              <a:solidFill>
                <a:schemeClr val="lt2"/>
              </a:solidFill>
              <a:latin typeface="Montserrat"/>
              <a:ea typeface="Montserrat"/>
              <a:cs typeface="Montserrat"/>
              <a:sym typeface="Montserrat"/>
            </a:endParaRPr>
          </a:p>
        </p:txBody>
      </p:sp>
      <p:pic>
        <p:nvPicPr>
          <p:cNvPr id="154" name="Google Shape;154;p26"/>
          <p:cNvPicPr preferRelativeResize="0"/>
          <p:nvPr/>
        </p:nvPicPr>
        <p:blipFill>
          <a:blip r:embed="rId3">
            <a:alphaModFix/>
          </a:blip>
          <a:stretch>
            <a:fillRect/>
          </a:stretch>
        </p:blipFill>
        <p:spPr>
          <a:xfrm>
            <a:off x="6143700" y="1767150"/>
            <a:ext cx="2771749" cy="1905001"/>
          </a:xfrm>
          <a:prstGeom prst="rect">
            <a:avLst/>
          </a:prstGeom>
          <a:noFill/>
          <a:ln>
            <a:noFill/>
          </a:ln>
        </p:spPr>
      </p:pic>
      <p:sp>
        <p:nvSpPr>
          <p:cNvPr id="155" name="Google Shape;155;p26"/>
          <p:cNvSpPr txBox="1"/>
          <p:nvPr/>
        </p:nvSpPr>
        <p:spPr>
          <a:xfrm>
            <a:off x="0" y="4804800"/>
            <a:ext cx="55503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000">
                <a:solidFill>
                  <a:srgbClr val="B7B7B7"/>
                </a:solidFill>
                <a:latin typeface="Montserrat"/>
                <a:ea typeface="Montserrat"/>
                <a:cs typeface="Montserrat"/>
                <a:sym typeface="Montserrat"/>
              </a:rPr>
              <a:t>https://hdbscan.readthedocs.io/en/latest/how_hdbscan_works.html</a:t>
            </a:r>
            <a:endParaRPr sz="1000">
              <a:solidFill>
                <a:srgbClr val="B7B7B7"/>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000">
              <a:solidFill>
                <a:srgbClr val="B7B7B7"/>
              </a:solidFill>
              <a:latin typeface="Montserrat"/>
              <a:ea typeface="Montserrat"/>
              <a:cs typeface="Montserrat"/>
              <a:sym typeface="Montserrat"/>
            </a:endParaRPr>
          </a:p>
          <a:p>
            <a:pPr marL="0" lvl="0" indent="0" algn="l" rtl="0">
              <a:spcBef>
                <a:spcPts val="0"/>
              </a:spcBef>
              <a:spcAft>
                <a:spcPts val="0"/>
              </a:spcAft>
              <a:buNone/>
            </a:pPr>
            <a:endParaRPr sz="1000">
              <a:solidFill>
                <a:srgbClr val="B7B7B7"/>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59"/>
        <p:cNvGrpSpPr/>
        <p:nvPr/>
      </p:nvGrpSpPr>
      <p:grpSpPr>
        <a:xfrm>
          <a:off x="0" y="0"/>
          <a:ext cx="0" cy="0"/>
          <a:chOff x="0" y="0"/>
          <a:chExt cx="0" cy="0"/>
        </a:xfrm>
      </p:grpSpPr>
      <p:sp>
        <p:nvSpPr>
          <p:cNvPr id="160" name="Google Shape;160;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2"/>
                </a:solidFill>
                <a:latin typeface="Montserrat SemiBold"/>
                <a:ea typeface="Montserrat SemiBold"/>
                <a:cs typeface="Montserrat SemiBold"/>
                <a:sym typeface="Montserrat SemiBold"/>
              </a:rPr>
              <a:t>Clustering with HDBSCAN</a:t>
            </a:r>
            <a:endParaRPr>
              <a:solidFill>
                <a:schemeClr val="lt2"/>
              </a:solidFill>
              <a:latin typeface="Montserrat SemiBold"/>
              <a:ea typeface="Montserrat SemiBold"/>
              <a:cs typeface="Montserrat SemiBold"/>
              <a:sym typeface="Montserrat SemiBold"/>
            </a:endParaRPr>
          </a:p>
        </p:txBody>
      </p:sp>
      <p:pic>
        <p:nvPicPr>
          <p:cNvPr id="161" name="Google Shape;161;p27"/>
          <p:cNvPicPr preferRelativeResize="0"/>
          <p:nvPr/>
        </p:nvPicPr>
        <p:blipFill>
          <a:blip r:embed="rId3">
            <a:alphaModFix/>
          </a:blip>
          <a:stretch>
            <a:fillRect/>
          </a:stretch>
        </p:blipFill>
        <p:spPr>
          <a:xfrm>
            <a:off x="1705563" y="1017725"/>
            <a:ext cx="5732864" cy="382097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65"/>
        <p:cNvGrpSpPr/>
        <p:nvPr/>
      </p:nvGrpSpPr>
      <p:grpSpPr>
        <a:xfrm>
          <a:off x="0" y="0"/>
          <a:ext cx="0" cy="0"/>
          <a:chOff x="0" y="0"/>
          <a:chExt cx="0" cy="0"/>
        </a:xfrm>
      </p:grpSpPr>
      <p:sp>
        <p:nvSpPr>
          <p:cNvPr id="166" name="Google Shape;166;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2"/>
                </a:solidFill>
                <a:latin typeface="Montserrat SemiBold"/>
                <a:ea typeface="Montserrat SemiBold"/>
                <a:cs typeface="Montserrat SemiBold"/>
                <a:sym typeface="Montserrat SemiBold"/>
              </a:rPr>
              <a:t>Cluster Strength</a:t>
            </a:r>
            <a:endParaRPr>
              <a:solidFill>
                <a:schemeClr val="lt2"/>
              </a:solidFill>
              <a:latin typeface="Montserrat SemiBold"/>
              <a:ea typeface="Montserrat SemiBold"/>
              <a:cs typeface="Montserrat SemiBold"/>
              <a:sym typeface="Montserrat SemiBold"/>
            </a:endParaRPr>
          </a:p>
        </p:txBody>
      </p:sp>
      <p:sp>
        <p:nvSpPr>
          <p:cNvPr id="167" name="Google Shape;167;p28"/>
          <p:cNvSpPr txBox="1">
            <a:spLocks noGrp="1"/>
          </p:cNvSpPr>
          <p:nvPr>
            <p:ph type="body" idx="1"/>
          </p:nvPr>
        </p:nvSpPr>
        <p:spPr>
          <a:xfrm>
            <a:off x="311700" y="115247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solidFill>
                  <a:schemeClr val="lt2"/>
                </a:solidFill>
                <a:latin typeface="Montserrat"/>
                <a:ea typeface="Montserrat"/>
                <a:cs typeface="Montserrat"/>
                <a:sym typeface="Montserrat"/>
              </a:rPr>
              <a:t>Ended up with 3 clusters, all quite strong (persistence ~0.5).</a:t>
            </a:r>
            <a:endParaRPr>
              <a:solidFill>
                <a:schemeClr val="lt2"/>
              </a:solidFill>
              <a:latin typeface="Montserrat"/>
              <a:ea typeface="Montserrat"/>
              <a:cs typeface="Montserrat"/>
              <a:sym typeface="Montserrat"/>
            </a:endParaRPr>
          </a:p>
        </p:txBody>
      </p:sp>
      <p:pic>
        <p:nvPicPr>
          <p:cNvPr id="168" name="Google Shape;168;p28"/>
          <p:cNvPicPr preferRelativeResize="0"/>
          <p:nvPr/>
        </p:nvPicPr>
        <p:blipFill>
          <a:blip r:embed="rId3">
            <a:alphaModFix/>
          </a:blip>
          <a:stretch>
            <a:fillRect/>
          </a:stretch>
        </p:blipFill>
        <p:spPr>
          <a:xfrm>
            <a:off x="2496313" y="1859925"/>
            <a:ext cx="4151368" cy="31135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72"/>
        <p:cNvGrpSpPr/>
        <p:nvPr/>
      </p:nvGrpSpPr>
      <p:grpSpPr>
        <a:xfrm>
          <a:off x="0" y="0"/>
          <a:ext cx="0" cy="0"/>
          <a:chOff x="0" y="0"/>
          <a:chExt cx="0" cy="0"/>
        </a:xfrm>
      </p:grpSpPr>
      <p:pic>
        <p:nvPicPr>
          <p:cNvPr id="173" name="Google Shape;173;p29"/>
          <p:cNvPicPr preferRelativeResize="0"/>
          <p:nvPr/>
        </p:nvPicPr>
        <p:blipFill>
          <a:blip r:embed="rId3">
            <a:alphaModFix/>
          </a:blip>
          <a:stretch>
            <a:fillRect/>
          </a:stretch>
        </p:blipFill>
        <p:spPr>
          <a:xfrm>
            <a:off x="152400" y="1393988"/>
            <a:ext cx="8839200" cy="235553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77"/>
        <p:cNvGrpSpPr/>
        <p:nvPr/>
      </p:nvGrpSpPr>
      <p:grpSpPr>
        <a:xfrm>
          <a:off x="0" y="0"/>
          <a:ext cx="0" cy="0"/>
          <a:chOff x="0" y="0"/>
          <a:chExt cx="0" cy="0"/>
        </a:xfrm>
      </p:grpSpPr>
      <p:pic>
        <p:nvPicPr>
          <p:cNvPr id="178" name="Google Shape;178;p30" title="cluster_-1_lightcurves_ogle2025.png"/>
          <p:cNvPicPr preferRelativeResize="0"/>
          <p:nvPr/>
        </p:nvPicPr>
        <p:blipFill>
          <a:blip r:embed="rId3">
            <a:alphaModFix/>
          </a:blip>
          <a:stretch>
            <a:fillRect/>
          </a:stretch>
        </p:blipFill>
        <p:spPr>
          <a:xfrm>
            <a:off x="2008738" y="355725"/>
            <a:ext cx="5126518" cy="1366738"/>
          </a:xfrm>
          <a:prstGeom prst="rect">
            <a:avLst/>
          </a:prstGeom>
          <a:noFill/>
          <a:ln>
            <a:noFill/>
          </a:ln>
        </p:spPr>
      </p:pic>
      <p:pic>
        <p:nvPicPr>
          <p:cNvPr id="179" name="Google Shape;179;p30" title="cluster_3_lightcurves_ogle2025.png"/>
          <p:cNvPicPr preferRelativeResize="0"/>
          <p:nvPr/>
        </p:nvPicPr>
        <p:blipFill>
          <a:blip r:embed="rId4">
            <a:alphaModFix/>
          </a:blip>
          <a:stretch>
            <a:fillRect/>
          </a:stretch>
        </p:blipFill>
        <p:spPr>
          <a:xfrm>
            <a:off x="2008738" y="1888381"/>
            <a:ext cx="5126518" cy="1366738"/>
          </a:xfrm>
          <a:prstGeom prst="rect">
            <a:avLst/>
          </a:prstGeom>
          <a:noFill/>
          <a:ln>
            <a:noFill/>
          </a:ln>
        </p:spPr>
      </p:pic>
      <p:pic>
        <p:nvPicPr>
          <p:cNvPr id="180" name="Google Shape;180;p30" title="cluster_4_lightcurves_ogle2025.png"/>
          <p:cNvPicPr preferRelativeResize="0"/>
          <p:nvPr/>
        </p:nvPicPr>
        <p:blipFill>
          <a:blip r:embed="rId5">
            <a:alphaModFix/>
          </a:blip>
          <a:stretch>
            <a:fillRect/>
          </a:stretch>
        </p:blipFill>
        <p:spPr>
          <a:xfrm>
            <a:off x="2008738" y="3421037"/>
            <a:ext cx="5126518" cy="136673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84"/>
        <p:cNvGrpSpPr/>
        <p:nvPr/>
      </p:nvGrpSpPr>
      <p:grpSpPr>
        <a:xfrm>
          <a:off x="0" y="0"/>
          <a:ext cx="0" cy="0"/>
          <a:chOff x="0" y="0"/>
          <a:chExt cx="0" cy="0"/>
        </a:xfrm>
      </p:grpSpPr>
      <p:sp>
        <p:nvSpPr>
          <p:cNvPr id="185" name="Google Shape;185;p31"/>
          <p:cNvSpPr txBox="1">
            <a:spLocks noGrp="1"/>
          </p:cNvSpPr>
          <p:nvPr>
            <p:ph type="title"/>
          </p:nvPr>
        </p:nvSpPr>
        <p:spPr>
          <a:xfrm>
            <a:off x="311700" y="228540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solidFill>
                  <a:schemeClr val="lt2"/>
                </a:solidFill>
                <a:latin typeface="Montserrat SemiBold"/>
                <a:ea typeface="Montserrat SemiBold"/>
                <a:cs typeface="Montserrat SemiBold"/>
                <a:sym typeface="Montserrat SemiBold"/>
              </a:rPr>
              <a:t>More features</a:t>
            </a:r>
            <a:endParaRPr>
              <a:solidFill>
                <a:schemeClr val="lt2"/>
              </a:solidFill>
              <a:latin typeface="Montserrat SemiBold"/>
              <a:ea typeface="Montserrat SemiBold"/>
              <a:cs typeface="Montserrat SemiBold"/>
              <a:sym typeface="Montserrat Semi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2"/>
                </a:solidFill>
                <a:latin typeface="Montserrat SemiBold"/>
                <a:ea typeface="Montserrat SemiBold"/>
                <a:cs typeface="Montserrat SemiBold"/>
                <a:sym typeface="Montserrat SemiBold"/>
              </a:rPr>
              <a:t>Motivation</a:t>
            </a:r>
            <a:endParaRPr>
              <a:solidFill>
                <a:schemeClr val="lt2"/>
              </a:solidFill>
              <a:latin typeface="Montserrat SemiBold"/>
              <a:ea typeface="Montserrat SemiBold"/>
              <a:cs typeface="Montserrat SemiBold"/>
              <a:sym typeface="Montserrat SemiBold"/>
            </a:endParaRPr>
          </a:p>
        </p:txBody>
      </p:sp>
      <p:sp>
        <p:nvSpPr>
          <p:cNvPr id="63" name="Google Shape;63;p14"/>
          <p:cNvSpPr txBox="1">
            <a:spLocks noGrp="1"/>
          </p:cNvSpPr>
          <p:nvPr>
            <p:ph type="body" idx="1"/>
          </p:nvPr>
        </p:nvSpPr>
        <p:spPr>
          <a:xfrm>
            <a:off x="311700" y="1421525"/>
            <a:ext cx="6501000" cy="363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lt2"/>
                </a:solidFill>
                <a:latin typeface="Montserrat"/>
                <a:ea typeface="Montserrat"/>
                <a:cs typeface="Montserrat"/>
                <a:sym typeface="Montserrat"/>
              </a:rPr>
              <a:t>Pantoja et al. (2022): Combining hand-crafted light-curve features with UMAP and HDBSCAN on OGLE/CSS/Gaia data produces clusters that line up with classical variable-star classes. </a:t>
            </a:r>
            <a:endParaRPr sz="1300">
              <a:solidFill>
                <a:schemeClr val="lt2"/>
              </a:solidFill>
              <a:latin typeface="Montserrat"/>
              <a:ea typeface="Montserrat"/>
              <a:cs typeface="Montserrat"/>
              <a:sym typeface="Montserrat"/>
            </a:endParaRPr>
          </a:p>
          <a:p>
            <a:pPr marL="0" lvl="0" indent="0" algn="l" rtl="0">
              <a:spcBef>
                <a:spcPts val="1200"/>
              </a:spcBef>
              <a:spcAft>
                <a:spcPts val="0"/>
              </a:spcAft>
              <a:buNone/>
            </a:pPr>
            <a:endParaRPr sz="1300">
              <a:solidFill>
                <a:schemeClr val="lt2"/>
              </a:solidFill>
              <a:latin typeface="Montserrat"/>
              <a:ea typeface="Montserrat"/>
              <a:cs typeface="Montserrat"/>
              <a:sym typeface="Montserrat"/>
            </a:endParaRPr>
          </a:p>
          <a:p>
            <a:pPr marL="457200" lvl="0" indent="-311150" algn="l" rtl="0">
              <a:spcBef>
                <a:spcPts val="1200"/>
              </a:spcBef>
              <a:spcAft>
                <a:spcPts val="0"/>
              </a:spcAft>
              <a:buClr>
                <a:schemeClr val="lt2"/>
              </a:buClr>
              <a:buSzPts val="1300"/>
              <a:buFont typeface="Montserrat"/>
              <a:buAutoNum type="arabicPeriod"/>
            </a:pPr>
            <a:r>
              <a:rPr lang="en" sz="1300">
                <a:solidFill>
                  <a:schemeClr val="lt2"/>
                </a:solidFill>
                <a:latin typeface="Montserrat"/>
                <a:ea typeface="Montserrat"/>
                <a:cs typeface="Montserrat"/>
                <a:sym typeface="Montserrat"/>
              </a:rPr>
              <a:t>Explore Large Datasets</a:t>
            </a:r>
            <a:endParaRPr sz="1300">
              <a:solidFill>
                <a:schemeClr val="lt2"/>
              </a:solidFill>
              <a:latin typeface="Montserrat"/>
              <a:ea typeface="Montserrat"/>
              <a:cs typeface="Montserrat"/>
              <a:sym typeface="Montserrat"/>
            </a:endParaRPr>
          </a:p>
          <a:p>
            <a:pPr marL="457200" lvl="0" indent="-311150" algn="l" rtl="0">
              <a:spcBef>
                <a:spcPts val="0"/>
              </a:spcBef>
              <a:spcAft>
                <a:spcPts val="0"/>
              </a:spcAft>
              <a:buClr>
                <a:schemeClr val="lt2"/>
              </a:buClr>
              <a:buSzPts val="1300"/>
              <a:buFont typeface="Montserrat"/>
              <a:buAutoNum type="arabicPeriod"/>
            </a:pPr>
            <a:r>
              <a:rPr lang="en" sz="1300">
                <a:solidFill>
                  <a:schemeClr val="lt2"/>
                </a:solidFill>
                <a:latin typeface="Montserrat"/>
                <a:ea typeface="Montserrat"/>
                <a:cs typeface="Montserrat"/>
                <a:sym typeface="Montserrat"/>
              </a:rPr>
              <a:t>Build Training Sets</a:t>
            </a:r>
            <a:endParaRPr sz="1300">
              <a:solidFill>
                <a:schemeClr val="lt2"/>
              </a:solidFill>
              <a:latin typeface="Montserrat"/>
              <a:ea typeface="Montserrat"/>
              <a:cs typeface="Montserrat"/>
              <a:sym typeface="Montserrat"/>
            </a:endParaRPr>
          </a:p>
          <a:p>
            <a:pPr marL="457200" lvl="0" indent="-311150" algn="l" rtl="0">
              <a:spcBef>
                <a:spcPts val="0"/>
              </a:spcBef>
              <a:spcAft>
                <a:spcPts val="0"/>
              </a:spcAft>
              <a:buClr>
                <a:schemeClr val="lt2"/>
              </a:buClr>
              <a:buSzPts val="1300"/>
              <a:buFont typeface="Montserrat"/>
              <a:buAutoNum type="arabicPeriod"/>
            </a:pPr>
            <a:r>
              <a:rPr lang="en" sz="1300">
                <a:solidFill>
                  <a:schemeClr val="lt2"/>
                </a:solidFill>
                <a:latin typeface="Montserrat"/>
                <a:ea typeface="Montserrat"/>
                <a:cs typeface="Montserrat"/>
                <a:sym typeface="Montserrat"/>
              </a:rPr>
              <a:t>Potentially discover new sub-classes. </a:t>
            </a:r>
            <a:endParaRPr sz="1300">
              <a:solidFill>
                <a:schemeClr val="lt2"/>
              </a:solidFill>
              <a:latin typeface="Montserrat"/>
              <a:ea typeface="Montserrat"/>
              <a:cs typeface="Montserrat"/>
              <a:sym typeface="Montserrat"/>
            </a:endParaRPr>
          </a:p>
          <a:p>
            <a:pPr marL="457200" lvl="0" indent="0" algn="l" rtl="0">
              <a:spcBef>
                <a:spcPts val="1200"/>
              </a:spcBef>
              <a:spcAft>
                <a:spcPts val="0"/>
              </a:spcAft>
              <a:buNone/>
            </a:pPr>
            <a:endParaRPr sz="1300">
              <a:solidFill>
                <a:schemeClr val="lt2"/>
              </a:solidFill>
              <a:latin typeface="Montserrat"/>
              <a:ea typeface="Montserrat"/>
              <a:cs typeface="Montserrat"/>
              <a:sym typeface="Montserrat"/>
            </a:endParaRPr>
          </a:p>
          <a:p>
            <a:pPr marL="0" lvl="0" indent="0" algn="l" rtl="0">
              <a:spcBef>
                <a:spcPts val="1200"/>
              </a:spcBef>
              <a:spcAft>
                <a:spcPts val="1200"/>
              </a:spcAft>
              <a:buNone/>
            </a:pPr>
            <a:r>
              <a:rPr lang="en" sz="1300">
                <a:solidFill>
                  <a:schemeClr val="lt2"/>
                </a:solidFill>
                <a:latin typeface="Montserrat"/>
                <a:ea typeface="Montserrat"/>
                <a:cs typeface="Montserrat"/>
                <a:sym typeface="Montserrat"/>
              </a:rPr>
              <a:t>Our project: apply the same unsupervised-clustering philosophy to microlensing OGLE light curves, looking for families of microlensing morphologies and exotic events without needing a huge labeled training set.</a:t>
            </a:r>
            <a:endParaRPr sz="1300">
              <a:solidFill>
                <a:schemeClr val="lt2"/>
              </a:solidFill>
              <a:latin typeface="Montserrat"/>
              <a:ea typeface="Montserrat"/>
              <a:cs typeface="Montserrat"/>
              <a:sym typeface="Montserrat"/>
            </a:endParaRPr>
          </a:p>
        </p:txBody>
      </p:sp>
      <p:pic>
        <p:nvPicPr>
          <p:cNvPr id="64" name="Google Shape;64;p14"/>
          <p:cNvPicPr preferRelativeResize="0"/>
          <p:nvPr/>
        </p:nvPicPr>
        <p:blipFill>
          <a:blip r:embed="rId3">
            <a:alphaModFix/>
          </a:blip>
          <a:stretch>
            <a:fillRect/>
          </a:stretch>
        </p:blipFill>
        <p:spPr>
          <a:xfrm>
            <a:off x="3846300" y="445013"/>
            <a:ext cx="2286000" cy="695325"/>
          </a:xfrm>
          <a:prstGeom prst="rect">
            <a:avLst/>
          </a:prstGeom>
          <a:noFill/>
          <a:ln>
            <a:noFill/>
          </a:ln>
        </p:spPr>
      </p:pic>
      <p:pic>
        <p:nvPicPr>
          <p:cNvPr id="65" name="Google Shape;65;p14"/>
          <p:cNvPicPr preferRelativeResize="0"/>
          <p:nvPr/>
        </p:nvPicPr>
        <p:blipFill>
          <a:blip r:embed="rId4">
            <a:alphaModFix/>
          </a:blip>
          <a:stretch>
            <a:fillRect/>
          </a:stretch>
        </p:blipFill>
        <p:spPr>
          <a:xfrm>
            <a:off x="6897800" y="227075"/>
            <a:ext cx="1395275" cy="1395275"/>
          </a:xfrm>
          <a:prstGeom prst="rect">
            <a:avLst/>
          </a:prstGeom>
          <a:noFill/>
          <a:ln>
            <a:noFill/>
          </a:ln>
        </p:spPr>
      </p:pic>
      <p:pic>
        <p:nvPicPr>
          <p:cNvPr id="66" name="Google Shape;66;p14"/>
          <p:cNvPicPr preferRelativeResize="0"/>
          <p:nvPr/>
        </p:nvPicPr>
        <p:blipFill>
          <a:blip r:embed="rId5">
            <a:alphaModFix/>
          </a:blip>
          <a:stretch>
            <a:fillRect/>
          </a:stretch>
        </p:blipFill>
        <p:spPr>
          <a:xfrm>
            <a:off x="6448025" y="2282750"/>
            <a:ext cx="1428750" cy="14287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89"/>
        <p:cNvGrpSpPr/>
        <p:nvPr/>
      </p:nvGrpSpPr>
      <p:grpSpPr>
        <a:xfrm>
          <a:off x="0" y="0"/>
          <a:ext cx="0" cy="0"/>
          <a:chOff x="0" y="0"/>
          <a:chExt cx="0" cy="0"/>
        </a:xfrm>
      </p:grpSpPr>
      <p:sp>
        <p:nvSpPr>
          <p:cNvPr id="190" name="Google Shape;190;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2"/>
                </a:solidFill>
                <a:latin typeface="Montserrat SemiBold"/>
                <a:ea typeface="Montserrat SemiBold"/>
                <a:cs typeface="Montserrat SemiBold"/>
                <a:sym typeface="Montserrat SemiBold"/>
              </a:rPr>
              <a:t>Clustering with HDBSCAN</a:t>
            </a:r>
            <a:endParaRPr>
              <a:solidFill>
                <a:schemeClr val="lt2"/>
              </a:solidFill>
              <a:latin typeface="Montserrat SemiBold"/>
              <a:ea typeface="Montserrat SemiBold"/>
              <a:cs typeface="Montserrat SemiBold"/>
              <a:sym typeface="Montserrat SemiBold"/>
            </a:endParaRPr>
          </a:p>
        </p:txBody>
      </p:sp>
      <p:pic>
        <p:nvPicPr>
          <p:cNvPr id="191" name="Google Shape;191;p32"/>
          <p:cNvPicPr preferRelativeResize="0"/>
          <p:nvPr/>
        </p:nvPicPr>
        <p:blipFill>
          <a:blip r:embed="rId3">
            <a:alphaModFix/>
          </a:blip>
          <a:stretch>
            <a:fillRect/>
          </a:stretch>
        </p:blipFill>
        <p:spPr>
          <a:xfrm>
            <a:off x="1108600" y="751950"/>
            <a:ext cx="6926776" cy="46167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95"/>
        <p:cNvGrpSpPr/>
        <p:nvPr/>
      </p:nvGrpSpPr>
      <p:grpSpPr>
        <a:xfrm>
          <a:off x="0" y="0"/>
          <a:ext cx="0" cy="0"/>
          <a:chOff x="0" y="0"/>
          <a:chExt cx="0" cy="0"/>
        </a:xfrm>
      </p:grpSpPr>
      <p:sp>
        <p:nvSpPr>
          <p:cNvPr id="196" name="Google Shape;196;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2"/>
                </a:solidFill>
                <a:latin typeface="Montserrat SemiBold"/>
                <a:ea typeface="Montserrat SemiBold"/>
                <a:cs typeface="Montserrat SemiBold"/>
                <a:sym typeface="Montserrat SemiBold"/>
              </a:rPr>
              <a:t>Cluster Strength</a:t>
            </a:r>
            <a:endParaRPr>
              <a:solidFill>
                <a:schemeClr val="lt2"/>
              </a:solidFill>
              <a:latin typeface="Montserrat SemiBold"/>
              <a:ea typeface="Montserrat SemiBold"/>
              <a:cs typeface="Montserrat SemiBold"/>
              <a:sym typeface="Montserrat SemiBold"/>
            </a:endParaRPr>
          </a:p>
        </p:txBody>
      </p:sp>
      <p:sp>
        <p:nvSpPr>
          <p:cNvPr id="197" name="Google Shape;197;p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solidFill>
                  <a:schemeClr val="lt2"/>
                </a:solidFill>
                <a:latin typeface="Montserrat"/>
                <a:ea typeface="Montserrat"/>
                <a:cs typeface="Montserrat"/>
                <a:sym typeface="Montserrat"/>
              </a:rPr>
              <a:t>Ended up with 2 clusters, first one very strong, second one borderline.</a:t>
            </a:r>
            <a:endParaRPr>
              <a:solidFill>
                <a:schemeClr val="lt2"/>
              </a:solidFill>
              <a:latin typeface="Montserrat"/>
              <a:ea typeface="Montserrat"/>
              <a:cs typeface="Montserrat"/>
              <a:sym typeface="Montserrat"/>
            </a:endParaRPr>
          </a:p>
        </p:txBody>
      </p:sp>
      <p:pic>
        <p:nvPicPr>
          <p:cNvPr id="198" name="Google Shape;198;p33"/>
          <p:cNvPicPr preferRelativeResize="0"/>
          <p:nvPr/>
        </p:nvPicPr>
        <p:blipFill>
          <a:blip r:embed="rId3">
            <a:alphaModFix/>
          </a:blip>
          <a:stretch>
            <a:fillRect/>
          </a:stretch>
        </p:blipFill>
        <p:spPr>
          <a:xfrm>
            <a:off x="2009073" y="1727100"/>
            <a:ext cx="5125862" cy="3416400"/>
          </a:xfrm>
          <a:prstGeom prst="rect">
            <a:avLst/>
          </a:prstGeom>
          <a:noFill/>
          <a:ln>
            <a:noFill/>
          </a:ln>
        </p:spPr>
      </p:pic>
      <p:pic>
        <p:nvPicPr>
          <p:cNvPr id="199" name="Google Shape;199;p33" title="canvas.png"/>
          <p:cNvPicPr preferRelativeResize="0"/>
          <p:nvPr/>
        </p:nvPicPr>
        <p:blipFill>
          <a:blip r:embed="rId4">
            <a:alphaModFix/>
          </a:blip>
          <a:stretch>
            <a:fillRect/>
          </a:stretch>
        </p:blipFill>
        <p:spPr>
          <a:xfrm rot="2519057">
            <a:off x="3268727" y="1878925"/>
            <a:ext cx="2235351" cy="29621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9"/>
                                        </p:tgtEl>
                                        <p:attrNameLst>
                                          <p:attrName>style.visibility</p:attrName>
                                        </p:attrNameLst>
                                      </p:cBhvr>
                                      <p:to>
                                        <p:strVal val="visible"/>
                                      </p:to>
                                    </p:set>
                                    <p:animEffect transition="in" filter="fade">
                                      <p:cBhvr>
                                        <p:cTn id="7" dur="10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03"/>
        <p:cNvGrpSpPr/>
        <p:nvPr/>
      </p:nvGrpSpPr>
      <p:grpSpPr>
        <a:xfrm>
          <a:off x="0" y="0"/>
          <a:ext cx="0" cy="0"/>
          <a:chOff x="0" y="0"/>
          <a:chExt cx="0" cy="0"/>
        </a:xfrm>
      </p:grpSpPr>
      <p:pic>
        <p:nvPicPr>
          <p:cNvPr id="204" name="Google Shape;204;p34"/>
          <p:cNvPicPr preferRelativeResize="0"/>
          <p:nvPr/>
        </p:nvPicPr>
        <p:blipFill>
          <a:blip r:embed="rId3">
            <a:alphaModFix/>
          </a:blip>
          <a:stretch>
            <a:fillRect/>
          </a:stretch>
        </p:blipFill>
        <p:spPr>
          <a:xfrm>
            <a:off x="1307200" y="27211"/>
            <a:ext cx="6529597" cy="1740800"/>
          </a:xfrm>
          <a:prstGeom prst="rect">
            <a:avLst/>
          </a:prstGeom>
          <a:noFill/>
          <a:ln>
            <a:noFill/>
          </a:ln>
        </p:spPr>
      </p:pic>
      <p:pic>
        <p:nvPicPr>
          <p:cNvPr id="205" name="Google Shape;205;p34"/>
          <p:cNvPicPr preferRelativeResize="0"/>
          <p:nvPr/>
        </p:nvPicPr>
        <p:blipFill>
          <a:blip r:embed="rId4">
            <a:alphaModFix/>
          </a:blip>
          <a:stretch>
            <a:fillRect/>
          </a:stretch>
        </p:blipFill>
        <p:spPr>
          <a:xfrm>
            <a:off x="1307200" y="3386136"/>
            <a:ext cx="6529592" cy="1740800"/>
          </a:xfrm>
          <a:prstGeom prst="rect">
            <a:avLst/>
          </a:prstGeom>
          <a:noFill/>
          <a:ln>
            <a:noFill/>
          </a:ln>
        </p:spPr>
      </p:pic>
      <p:pic>
        <p:nvPicPr>
          <p:cNvPr id="206" name="Google Shape;206;p34"/>
          <p:cNvPicPr preferRelativeResize="0"/>
          <p:nvPr/>
        </p:nvPicPr>
        <p:blipFill>
          <a:blip r:embed="rId5">
            <a:alphaModFix/>
          </a:blip>
          <a:stretch>
            <a:fillRect/>
          </a:stretch>
        </p:blipFill>
        <p:spPr>
          <a:xfrm>
            <a:off x="1307175" y="1701350"/>
            <a:ext cx="6529638" cy="17408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10"/>
        <p:cNvGrpSpPr/>
        <p:nvPr/>
      </p:nvGrpSpPr>
      <p:grpSpPr>
        <a:xfrm>
          <a:off x="0" y="0"/>
          <a:ext cx="0" cy="0"/>
          <a:chOff x="0" y="0"/>
          <a:chExt cx="0" cy="0"/>
        </a:xfrm>
      </p:grpSpPr>
      <p:sp>
        <p:nvSpPr>
          <p:cNvPr id="211" name="Google Shape;211;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2"/>
                </a:solidFill>
                <a:latin typeface="Montserrat SemiBold"/>
                <a:ea typeface="Montserrat SemiBold"/>
                <a:cs typeface="Montserrat SemiBold"/>
                <a:sym typeface="Montserrat SemiBold"/>
              </a:rPr>
              <a:t>Dimensionality Reduction with UMAP</a:t>
            </a:r>
            <a:endParaRPr>
              <a:solidFill>
                <a:schemeClr val="lt2"/>
              </a:solidFill>
              <a:latin typeface="Montserrat SemiBold"/>
              <a:ea typeface="Montserrat SemiBold"/>
              <a:cs typeface="Montserrat SemiBold"/>
              <a:sym typeface="Montserrat SemiBold"/>
            </a:endParaRPr>
          </a:p>
        </p:txBody>
      </p:sp>
      <p:sp>
        <p:nvSpPr>
          <p:cNvPr id="212" name="Google Shape;212;p35"/>
          <p:cNvSpPr txBox="1"/>
          <p:nvPr/>
        </p:nvSpPr>
        <p:spPr>
          <a:xfrm>
            <a:off x="311700" y="1376700"/>
            <a:ext cx="4342500" cy="118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lt2"/>
                </a:solidFill>
                <a:latin typeface="Montserrat"/>
                <a:ea typeface="Montserrat"/>
                <a:cs typeface="Montserrat"/>
                <a:sym typeface="Montserrat"/>
              </a:rPr>
              <a:t>Feature space is high-dimensional → distances become less meaningful.</a:t>
            </a:r>
            <a:br>
              <a:rPr lang="en" sz="1300">
                <a:solidFill>
                  <a:schemeClr val="lt2"/>
                </a:solidFill>
                <a:latin typeface="Montserrat"/>
                <a:ea typeface="Montserrat"/>
                <a:cs typeface="Montserrat"/>
                <a:sym typeface="Montserrat"/>
              </a:rPr>
            </a:br>
            <a:endParaRPr sz="1300">
              <a:solidFill>
                <a:schemeClr val="lt2"/>
              </a:solidFill>
              <a:latin typeface="Montserrat"/>
              <a:ea typeface="Montserrat"/>
              <a:cs typeface="Montserrat"/>
              <a:sym typeface="Montserrat"/>
            </a:endParaRPr>
          </a:p>
          <a:p>
            <a:pPr marL="0" lvl="0" indent="0" algn="l" rtl="0">
              <a:spcBef>
                <a:spcPts val="0"/>
              </a:spcBef>
              <a:spcAft>
                <a:spcPts val="0"/>
              </a:spcAft>
              <a:buNone/>
            </a:pPr>
            <a:r>
              <a:rPr lang="en" sz="1300">
                <a:solidFill>
                  <a:schemeClr val="lt2"/>
                </a:solidFill>
                <a:latin typeface="Montserrat"/>
                <a:ea typeface="Montserrat"/>
                <a:cs typeface="Montserrat"/>
                <a:sym typeface="Montserrat"/>
              </a:rPr>
              <a:t>Can also use </a:t>
            </a:r>
            <a:r>
              <a:rPr lang="en" sz="1300" b="1">
                <a:solidFill>
                  <a:schemeClr val="lt2"/>
                </a:solidFill>
                <a:latin typeface="Montserrat"/>
                <a:ea typeface="Montserrat"/>
                <a:cs typeface="Montserrat"/>
                <a:sym typeface="Montserrat"/>
              </a:rPr>
              <a:t>UMAP</a:t>
            </a:r>
            <a:r>
              <a:rPr lang="en" sz="1300">
                <a:solidFill>
                  <a:schemeClr val="lt2"/>
                </a:solidFill>
                <a:latin typeface="Montserrat"/>
                <a:ea typeface="Montserrat"/>
                <a:cs typeface="Montserrat"/>
                <a:sym typeface="Montserrat"/>
              </a:rPr>
              <a:t> to embed events in 20D for clustering</a:t>
            </a:r>
            <a:endParaRPr sz="1300">
              <a:solidFill>
                <a:schemeClr val="lt2"/>
              </a:solidFill>
              <a:latin typeface="Montserrat"/>
              <a:ea typeface="Montserrat"/>
              <a:cs typeface="Montserrat"/>
              <a:sym typeface="Montserrat"/>
            </a:endParaRPr>
          </a:p>
        </p:txBody>
      </p:sp>
      <p:pic>
        <p:nvPicPr>
          <p:cNvPr id="213" name="Google Shape;213;p35"/>
          <p:cNvPicPr preferRelativeResize="0"/>
          <p:nvPr/>
        </p:nvPicPr>
        <p:blipFill>
          <a:blip r:embed="rId3">
            <a:alphaModFix/>
          </a:blip>
          <a:stretch>
            <a:fillRect/>
          </a:stretch>
        </p:blipFill>
        <p:spPr>
          <a:xfrm>
            <a:off x="4449400" y="1290100"/>
            <a:ext cx="4480276" cy="29861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17"/>
        <p:cNvGrpSpPr/>
        <p:nvPr/>
      </p:nvGrpSpPr>
      <p:grpSpPr>
        <a:xfrm>
          <a:off x="0" y="0"/>
          <a:ext cx="0" cy="0"/>
          <a:chOff x="0" y="0"/>
          <a:chExt cx="0" cy="0"/>
        </a:xfrm>
      </p:grpSpPr>
      <p:sp>
        <p:nvSpPr>
          <p:cNvPr id="218" name="Google Shape;218;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2"/>
                </a:solidFill>
                <a:latin typeface="Montserrat SemiBold"/>
                <a:ea typeface="Montserrat SemiBold"/>
                <a:cs typeface="Montserrat SemiBold"/>
                <a:sym typeface="Montserrat SemiBold"/>
              </a:rPr>
              <a:t>Clustering with HDBSCAN</a:t>
            </a:r>
            <a:endParaRPr>
              <a:solidFill>
                <a:schemeClr val="lt2"/>
              </a:solidFill>
              <a:latin typeface="Montserrat SemiBold"/>
              <a:ea typeface="Montserrat SemiBold"/>
              <a:cs typeface="Montserrat SemiBold"/>
              <a:sym typeface="Montserrat SemiBold"/>
            </a:endParaRPr>
          </a:p>
        </p:txBody>
      </p:sp>
      <p:pic>
        <p:nvPicPr>
          <p:cNvPr id="219" name="Google Shape;219;p36" title="hdbscan_condensed_tree_ogle2025.png"/>
          <p:cNvPicPr preferRelativeResize="0"/>
          <p:nvPr/>
        </p:nvPicPr>
        <p:blipFill>
          <a:blip r:embed="rId3">
            <a:alphaModFix/>
          </a:blip>
          <a:stretch>
            <a:fillRect/>
          </a:stretch>
        </p:blipFill>
        <p:spPr>
          <a:xfrm>
            <a:off x="1705563" y="1076750"/>
            <a:ext cx="5732864" cy="382097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23"/>
        <p:cNvGrpSpPr/>
        <p:nvPr/>
      </p:nvGrpSpPr>
      <p:grpSpPr>
        <a:xfrm>
          <a:off x="0" y="0"/>
          <a:ext cx="0" cy="0"/>
          <a:chOff x="0" y="0"/>
          <a:chExt cx="0" cy="0"/>
        </a:xfrm>
      </p:grpSpPr>
      <p:sp>
        <p:nvSpPr>
          <p:cNvPr id="224" name="Google Shape;224;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2"/>
                </a:solidFill>
                <a:latin typeface="Montserrat SemiBold"/>
                <a:ea typeface="Montserrat SemiBold"/>
                <a:cs typeface="Montserrat SemiBold"/>
                <a:sym typeface="Montserrat SemiBold"/>
              </a:rPr>
              <a:t>Clustering with HDBSCAN</a:t>
            </a:r>
            <a:endParaRPr>
              <a:solidFill>
                <a:schemeClr val="lt2"/>
              </a:solidFill>
              <a:latin typeface="Montserrat SemiBold"/>
              <a:ea typeface="Montserrat SemiBold"/>
              <a:cs typeface="Montserrat SemiBold"/>
              <a:sym typeface="Montserrat SemiBold"/>
            </a:endParaRPr>
          </a:p>
        </p:txBody>
      </p:sp>
      <p:pic>
        <p:nvPicPr>
          <p:cNvPr id="225" name="Google Shape;225;p37" title="hdbscan_membership_prob_ogle2025.png"/>
          <p:cNvPicPr preferRelativeResize="0"/>
          <p:nvPr/>
        </p:nvPicPr>
        <p:blipFill>
          <a:blip r:embed="rId3">
            <a:alphaModFix/>
          </a:blip>
          <a:stretch>
            <a:fillRect/>
          </a:stretch>
        </p:blipFill>
        <p:spPr>
          <a:xfrm>
            <a:off x="1447800" y="773750"/>
            <a:ext cx="6248402" cy="41646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29"/>
        <p:cNvGrpSpPr/>
        <p:nvPr/>
      </p:nvGrpSpPr>
      <p:grpSpPr>
        <a:xfrm>
          <a:off x="0" y="0"/>
          <a:ext cx="0" cy="0"/>
          <a:chOff x="0" y="0"/>
          <a:chExt cx="0" cy="0"/>
        </a:xfrm>
      </p:grpSpPr>
      <p:sp>
        <p:nvSpPr>
          <p:cNvPr id="230" name="Google Shape;230;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2"/>
                </a:solidFill>
                <a:latin typeface="Montserrat SemiBold"/>
                <a:ea typeface="Montserrat SemiBold"/>
                <a:cs typeface="Montserrat SemiBold"/>
                <a:sym typeface="Montserrat SemiBold"/>
              </a:rPr>
              <a:t>Cluster Strength</a:t>
            </a:r>
            <a:endParaRPr>
              <a:solidFill>
                <a:schemeClr val="lt2"/>
              </a:solidFill>
              <a:latin typeface="Montserrat SemiBold"/>
              <a:ea typeface="Montserrat SemiBold"/>
              <a:cs typeface="Montserrat SemiBold"/>
              <a:sym typeface="Montserrat SemiBold"/>
            </a:endParaRPr>
          </a:p>
        </p:txBody>
      </p:sp>
      <p:sp>
        <p:nvSpPr>
          <p:cNvPr id="231" name="Google Shape;231;p38"/>
          <p:cNvSpPr txBox="1">
            <a:spLocks noGrp="1"/>
          </p:cNvSpPr>
          <p:nvPr>
            <p:ph type="body" idx="1"/>
          </p:nvPr>
        </p:nvSpPr>
        <p:spPr>
          <a:xfrm>
            <a:off x="311700" y="115247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solidFill>
                  <a:schemeClr val="lt2"/>
                </a:solidFill>
                <a:latin typeface="Montserrat"/>
                <a:ea typeface="Montserrat"/>
                <a:cs typeface="Montserrat"/>
                <a:sym typeface="Montserrat"/>
              </a:rPr>
              <a:t>Ended up with more persistent clusters</a:t>
            </a:r>
            <a:endParaRPr>
              <a:solidFill>
                <a:schemeClr val="lt2"/>
              </a:solidFill>
              <a:latin typeface="Montserrat"/>
              <a:ea typeface="Montserrat"/>
              <a:cs typeface="Montserrat"/>
              <a:sym typeface="Montserrat"/>
            </a:endParaRPr>
          </a:p>
        </p:txBody>
      </p:sp>
      <p:pic>
        <p:nvPicPr>
          <p:cNvPr id="232" name="Google Shape;232;p38"/>
          <p:cNvPicPr preferRelativeResize="0"/>
          <p:nvPr/>
        </p:nvPicPr>
        <p:blipFill>
          <a:blip r:embed="rId3">
            <a:alphaModFix/>
          </a:blip>
          <a:stretch>
            <a:fillRect/>
          </a:stretch>
        </p:blipFill>
        <p:spPr>
          <a:xfrm>
            <a:off x="2496312" y="1859925"/>
            <a:ext cx="4151368" cy="3113526"/>
          </a:xfrm>
          <a:prstGeom prst="rect">
            <a:avLst/>
          </a:prstGeom>
          <a:noFill/>
          <a:ln>
            <a:noFill/>
          </a:ln>
        </p:spPr>
      </p:pic>
      <p:pic>
        <p:nvPicPr>
          <p:cNvPr id="233" name="Google Shape;233;p38" title="canvas.png"/>
          <p:cNvPicPr preferRelativeResize="0"/>
          <p:nvPr/>
        </p:nvPicPr>
        <p:blipFill>
          <a:blip r:embed="rId4">
            <a:alphaModFix/>
          </a:blip>
          <a:stretch>
            <a:fillRect/>
          </a:stretch>
        </p:blipFill>
        <p:spPr>
          <a:xfrm rot="2700002">
            <a:off x="3200177" y="1895925"/>
            <a:ext cx="2235350" cy="2962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3"/>
                                        </p:tgtEl>
                                        <p:attrNameLst>
                                          <p:attrName>style.visibility</p:attrName>
                                        </p:attrNameLst>
                                      </p:cBhvr>
                                      <p:to>
                                        <p:strVal val="visible"/>
                                      </p:to>
                                    </p:set>
                                    <p:animEffect transition="in" filter="fade">
                                      <p:cBhvr>
                                        <p:cTn id="7" dur="1000"/>
                                        <p:tgtEl>
                                          <p:spTgt spid="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37"/>
        <p:cNvGrpSpPr/>
        <p:nvPr/>
      </p:nvGrpSpPr>
      <p:grpSpPr>
        <a:xfrm>
          <a:off x="0" y="0"/>
          <a:ext cx="0" cy="0"/>
          <a:chOff x="0" y="0"/>
          <a:chExt cx="0" cy="0"/>
        </a:xfrm>
      </p:grpSpPr>
      <p:pic>
        <p:nvPicPr>
          <p:cNvPr id="238" name="Google Shape;238;p39" title="cluster_-1_lightcurves_ogle2025.png"/>
          <p:cNvPicPr preferRelativeResize="0"/>
          <p:nvPr/>
        </p:nvPicPr>
        <p:blipFill>
          <a:blip r:embed="rId3">
            <a:alphaModFix/>
          </a:blip>
          <a:stretch>
            <a:fillRect/>
          </a:stretch>
        </p:blipFill>
        <p:spPr>
          <a:xfrm>
            <a:off x="1664413" y="143563"/>
            <a:ext cx="5815173" cy="1550338"/>
          </a:xfrm>
          <a:prstGeom prst="rect">
            <a:avLst/>
          </a:prstGeom>
          <a:noFill/>
          <a:ln>
            <a:noFill/>
          </a:ln>
        </p:spPr>
      </p:pic>
      <p:pic>
        <p:nvPicPr>
          <p:cNvPr id="239" name="Google Shape;239;p39" title="cluster_2_lightcurves_ogle2025.png"/>
          <p:cNvPicPr preferRelativeResize="0"/>
          <p:nvPr/>
        </p:nvPicPr>
        <p:blipFill>
          <a:blip r:embed="rId4">
            <a:alphaModFix/>
          </a:blip>
          <a:stretch>
            <a:fillRect/>
          </a:stretch>
        </p:blipFill>
        <p:spPr>
          <a:xfrm>
            <a:off x="1664425" y="1800330"/>
            <a:ext cx="5815148" cy="1550311"/>
          </a:xfrm>
          <a:prstGeom prst="rect">
            <a:avLst/>
          </a:prstGeom>
          <a:noFill/>
          <a:ln>
            <a:noFill/>
          </a:ln>
        </p:spPr>
      </p:pic>
      <p:pic>
        <p:nvPicPr>
          <p:cNvPr id="240" name="Google Shape;240;p39" title="cluster_3_lightcurves_ogle2025.png"/>
          <p:cNvPicPr preferRelativeResize="0"/>
          <p:nvPr/>
        </p:nvPicPr>
        <p:blipFill>
          <a:blip r:embed="rId5">
            <a:alphaModFix/>
          </a:blip>
          <a:stretch>
            <a:fillRect/>
          </a:stretch>
        </p:blipFill>
        <p:spPr>
          <a:xfrm>
            <a:off x="1664425" y="3449594"/>
            <a:ext cx="5815148" cy="155034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44"/>
        <p:cNvGrpSpPr/>
        <p:nvPr/>
      </p:nvGrpSpPr>
      <p:grpSpPr>
        <a:xfrm>
          <a:off x="0" y="0"/>
          <a:ext cx="0" cy="0"/>
          <a:chOff x="0" y="0"/>
          <a:chExt cx="0" cy="0"/>
        </a:xfrm>
      </p:grpSpPr>
      <p:pic>
        <p:nvPicPr>
          <p:cNvPr id="245" name="Google Shape;245;p40" title="cluster_4_lightcurves_ogle2025.png"/>
          <p:cNvPicPr preferRelativeResize="0"/>
          <p:nvPr/>
        </p:nvPicPr>
        <p:blipFill>
          <a:blip r:embed="rId3">
            <a:alphaModFix/>
          </a:blip>
          <a:stretch>
            <a:fillRect/>
          </a:stretch>
        </p:blipFill>
        <p:spPr>
          <a:xfrm>
            <a:off x="1850227" y="274975"/>
            <a:ext cx="5443564" cy="1451265"/>
          </a:xfrm>
          <a:prstGeom prst="rect">
            <a:avLst/>
          </a:prstGeom>
          <a:noFill/>
          <a:ln>
            <a:noFill/>
          </a:ln>
        </p:spPr>
      </p:pic>
      <p:pic>
        <p:nvPicPr>
          <p:cNvPr id="246" name="Google Shape;246;p40" title="cluster_5_lightcurves_ogle2025.png"/>
          <p:cNvPicPr preferRelativeResize="0"/>
          <p:nvPr/>
        </p:nvPicPr>
        <p:blipFill>
          <a:blip r:embed="rId4">
            <a:alphaModFix/>
          </a:blip>
          <a:stretch>
            <a:fillRect/>
          </a:stretch>
        </p:blipFill>
        <p:spPr>
          <a:xfrm>
            <a:off x="1850214" y="3417269"/>
            <a:ext cx="5443564" cy="1451250"/>
          </a:xfrm>
          <a:prstGeom prst="rect">
            <a:avLst/>
          </a:prstGeom>
          <a:noFill/>
          <a:ln>
            <a:noFill/>
          </a:ln>
        </p:spPr>
      </p:pic>
      <p:pic>
        <p:nvPicPr>
          <p:cNvPr id="247" name="Google Shape;247;p40" title="cluster_6_lightcurves_ogle2025.png"/>
          <p:cNvPicPr preferRelativeResize="0"/>
          <p:nvPr/>
        </p:nvPicPr>
        <p:blipFill>
          <a:blip r:embed="rId5">
            <a:alphaModFix/>
          </a:blip>
          <a:stretch>
            <a:fillRect/>
          </a:stretch>
        </p:blipFill>
        <p:spPr>
          <a:xfrm>
            <a:off x="1850227" y="1875062"/>
            <a:ext cx="5443564" cy="145125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51"/>
        <p:cNvGrpSpPr/>
        <p:nvPr/>
      </p:nvGrpSpPr>
      <p:grpSpPr>
        <a:xfrm>
          <a:off x="0" y="0"/>
          <a:ext cx="0" cy="0"/>
          <a:chOff x="0" y="0"/>
          <a:chExt cx="0" cy="0"/>
        </a:xfrm>
      </p:grpSpPr>
      <p:sp>
        <p:nvSpPr>
          <p:cNvPr id="252" name="Google Shape;252;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2"/>
                </a:solidFill>
                <a:latin typeface="Montserrat SemiBold"/>
                <a:ea typeface="Montserrat SemiBold"/>
                <a:cs typeface="Montserrat SemiBold"/>
                <a:sym typeface="Montserrat SemiBold"/>
              </a:rPr>
              <a:t>Challenges and Limitations</a:t>
            </a:r>
            <a:endParaRPr>
              <a:solidFill>
                <a:schemeClr val="lt2"/>
              </a:solidFill>
              <a:latin typeface="Montserrat SemiBold"/>
              <a:ea typeface="Montserrat SemiBold"/>
              <a:cs typeface="Montserrat SemiBold"/>
              <a:sym typeface="Montserrat SemiBold"/>
            </a:endParaRPr>
          </a:p>
        </p:txBody>
      </p:sp>
      <p:sp>
        <p:nvSpPr>
          <p:cNvPr id="253" name="Google Shape;253;p41"/>
          <p:cNvSpPr txBox="1"/>
          <p:nvPr/>
        </p:nvSpPr>
        <p:spPr>
          <a:xfrm>
            <a:off x="311700" y="906675"/>
            <a:ext cx="8889000" cy="298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2"/>
                </a:solidFill>
                <a:latin typeface="Montserrat"/>
                <a:ea typeface="Montserrat"/>
                <a:cs typeface="Montserrat"/>
                <a:sym typeface="Montserrat"/>
              </a:rPr>
              <a:t>Feature set is still simple</a:t>
            </a:r>
            <a:br>
              <a:rPr lang="en">
                <a:solidFill>
                  <a:schemeClr val="lt2"/>
                </a:solidFill>
                <a:latin typeface="Montserrat"/>
                <a:ea typeface="Montserrat"/>
                <a:cs typeface="Montserrat"/>
                <a:sym typeface="Montserrat"/>
              </a:rPr>
            </a:br>
            <a:endParaRPr>
              <a:solidFill>
                <a:schemeClr val="lt2"/>
              </a:solidFill>
              <a:latin typeface="Montserrat"/>
              <a:ea typeface="Montserrat"/>
              <a:cs typeface="Montserrat"/>
              <a:sym typeface="Montserrat"/>
            </a:endParaRPr>
          </a:p>
          <a:p>
            <a:pPr marL="0" lvl="0" indent="0" algn="l" rtl="0">
              <a:spcBef>
                <a:spcPts val="0"/>
              </a:spcBef>
              <a:spcAft>
                <a:spcPts val="0"/>
              </a:spcAft>
              <a:buNone/>
            </a:pPr>
            <a:r>
              <a:rPr lang="en">
                <a:solidFill>
                  <a:schemeClr val="lt2"/>
                </a:solidFill>
                <a:latin typeface="Montserrat"/>
                <a:ea typeface="Montserrat"/>
                <a:cs typeface="Montserrat"/>
                <a:sym typeface="Montserrat"/>
              </a:rPr>
              <a:t>UMAP + HDBSCAN hyperparameters matter:</a:t>
            </a:r>
            <a:br>
              <a:rPr lang="en">
                <a:solidFill>
                  <a:schemeClr val="lt2"/>
                </a:solidFill>
                <a:latin typeface="Montserrat"/>
                <a:ea typeface="Montserrat"/>
                <a:cs typeface="Montserrat"/>
                <a:sym typeface="Montserrat"/>
              </a:rPr>
            </a:br>
            <a:endParaRPr>
              <a:solidFill>
                <a:schemeClr val="lt2"/>
              </a:solidFill>
              <a:latin typeface="Montserrat"/>
              <a:ea typeface="Montserrat"/>
              <a:cs typeface="Montserrat"/>
              <a:sym typeface="Montserrat"/>
            </a:endParaRPr>
          </a:p>
          <a:p>
            <a:pPr marL="457200" lvl="0" indent="-317500" algn="l" rtl="0">
              <a:spcBef>
                <a:spcPts val="0"/>
              </a:spcBef>
              <a:spcAft>
                <a:spcPts val="0"/>
              </a:spcAft>
              <a:buClr>
                <a:schemeClr val="lt2"/>
              </a:buClr>
              <a:buSzPts val="1400"/>
              <a:buFont typeface="Montserrat"/>
              <a:buChar char="●"/>
            </a:pPr>
            <a:r>
              <a:rPr lang="en">
                <a:solidFill>
                  <a:schemeClr val="lt2"/>
                </a:solidFill>
                <a:latin typeface="Montserrat"/>
                <a:ea typeface="Montserrat"/>
                <a:cs typeface="Montserrat"/>
                <a:sym typeface="Montserrat"/>
              </a:rPr>
              <a:t>Can split or merge clusters; tuning is non-trivial.</a:t>
            </a:r>
            <a:br>
              <a:rPr lang="en">
                <a:solidFill>
                  <a:schemeClr val="lt2"/>
                </a:solidFill>
                <a:latin typeface="Montserrat"/>
                <a:ea typeface="Montserrat"/>
                <a:cs typeface="Montserrat"/>
                <a:sym typeface="Montserrat"/>
              </a:rPr>
            </a:br>
            <a:endParaRPr>
              <a:solidFill>
                <a:schemeClr val="lt2"/>
              </a:solidFill>
              <a:latin typeface="Montserrat"/>
              <a:ea typeface="Montserrat"/>
              <a:cs typeface="Montserrat"/>
              <a:sym typeface="Montserrat"/>
            </a:endParaRPr>
          </a:p>
          <a:p>
            <a:pPr marL="0" lvl="0" indent="0" algn="l" rtl="0">
              <a:spcBef>
                <a:spcPts val="0"/>
              </a:spcBef>
              <a:spcAft>
                <a:spcPts val="0"/>
              </a:spcAft>
              <a:buNone/>
            </a:pPr>
            <a:r>
              <a:rPr lang="en">
                <a:solidFill>
                  <a:schemeClr val="lt2"/>
                </a:solidFill>
                <a:latin typeface="Montserrat"/>
                <a:ea typeface="Montserrat"/>
                <a:cs typeface="Montserrat"/>
                <a:sym typeface="Montserrat"/>
              </a:rPr>
              <a:t>Data issues:</a:t>
            </a:r>
            <a:br>
              <a:rPr lang="en">
                <a:solidFill>
                  <a:schemeClr val="lt2"/>
                </a:solidFill>
                <a:latin typeface="Montserrat"/>
                <a:ea typeface="Montserrat"/>
                <a:cs typeface="Montserrat"/>
                <a:sym typeface="Montserrat"/>
              </a:rPr>
            </a:br>
            <a:endParaRPr>
              <a:solidFill>
                <a:schemeClr val="lt2"/>
              </a:solidFill>
              <a:latin typeface="Montserrat"/>
              <a:ea typeface="Montserrat"/>
              <a:cs typeface="Montserrat"/>
              <a:sym typeface="Montserrat"/>
            </a:endParaRPr>
          </a:p>
          <a:p>
            <a:pPr marL="457200" lvl="0" indent="-317500" algn="l" rtl="0">
              <a:spcBef>
                <a:spcPts val="0"/>
              </a:spcBef>
              <a:spcAft>
                <a:spcPts val="0"/>
              </a:spcAft>
              <a:buClr>
                <a:schemeClr val="lt2"/>
              </a:buClr>
              <a:buSzPts val="1400"/>
              <a:buFont typeface="Montserrat"/>
              <a:buChar char="●"/>
            </a:pPr>
            <a:r>
              <a:rPr lang="en">
                <a:solidFill>
                  <a:schemeClr val="lt2"/>
                </a:solidFill>
                <a:latin typeface="Montserrat"/>
                <a:ea typeface="Montserrat"/>
                <a:cs typeface="Montserrat"/>
                <a:sym typeface="Montserrat"/>
              </a:rPr>
              <a:t>Irregular sampling and outliers can confuse clustering.</a:t>
            </a:r>
            <a:br>
              <a:rPr lang="en">
                <a:solidFill>
                  <a:schemeClr val="lt2"/>
                </a:solidFill>
                <a:latin typeface="Montserrat"/>
                <a:ea typeface="Montserrat"/>
                <a:cs typeface="Montserrat"/>
                <a:sym typeface="Montserrat"/>
              </a:rPr>
            </a:br>
            <a:endParaRPr>
              <a:solidFill>
                <a:schemeClr val="lt2"/>
              </a:solidFill>
              <a:latin typeface="Montserrat"/>
              <a:ea typeface="Montserrat"/>
              <a:cs typeface="Montserrat"/>
              <a:sym typeface="Montserrat"/>
            </a:endParaRPr>
          </a:p>
          <a:p>
            <a:pPr marL="0" lvl="0" indent="0" algn="l" rtl="0">
              <a:spcBef>
                <a:spcPts val="0"/>
              </a:spcBef>
              <a:spcAft>
                <a:spcPts val="0"/>
              </a:spcAft>
              <a:buNone/>
            </a:pPr>
            <a:r>
              <a:rPr lang="en">
                <a:solidFill>
                  <a:schemeClr val="lt2"/>
                </a:solidFill>
                <a:latin typeface="Montserrat"/>
                <a:ea typeface="Montserrat"/>
                <a:cs typeface="Montserrat"/>
                <a:sym typeface="Montserrat"/>
              </a:rPr>
              <a:t>This is an unsupervised approach:</a:t>
            </a:r>
            <a:br>
              <a:rPr lang="en">
                <a:solidFill>
                  <a:schemeClr val="lt2"/>
                </a:solidFill>
                <a:latin typeface="Montserrat"/>
                <a:ea typeface="Montserrat"/>
                <a:cs typeface="Montserrat"/>
                <a:sym typeface="Montserrat"/>
              </a:rPr>
            </a:br>
            <a:endParaRPr>
              <a:solidFill>
                <a:schemeClr val="lt2"/>
              </a:solidFill>
              <a:latin typeface="Montserrat"/>
              <a:ea typeface="Montserrat"/>
              <a:cs typeface="Montserrat"/>
              <a:sym typeface="Montserrat"/>
            </a:endParaRPr>
          </a:p>
          <a:p>
            <a:pPr marL="457200" lvl="0" indent="-317500" algn="l" rtl="0">
              <a:spcBef>
                <a:spcPts val="0"/>
              </a:spcBef>
              <a:spcAft>
                <a:spcPts val="0"/>
              </a:spcAft>
              <a:buClr>
                <a:schemeClr val="lt2"/>
              </a:buClr>
              <a:buSzPts val="1400"/>
              <a:buFont typeface="Montserrat"/>
              <a:buChar char="●"/>
            </a:pPr>
            <a:r>
              <a:rPr lang="en">
                <a:solidFill>
                  <a:schemeClr val="lt2"/>
                </a:solidFill>
                <a:latin typeface="Montserrat"/>
                <a:ea typeface="Montserrat"/>
                <a:cs typeface="Montserrat"/>
                <a:sym typeface="Montserrat"/>
              </a:rPr>
              <a:t>some clusters may be mixed physically distinct classes (needs better labels).</a:t>
            </a:r>
            <a:endParaRPr sz="1100">
              <a:solidFill>
                <a:schemeClr val="lt2"/>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2"/>
                </a:solidFill>
                <a:latin typeface="Montserrat SemiBold"/>
                <a:ea typeface="Montserrat SemiBold"/>
                <a:cs typeface="Montserrat SemiBold"/>
                <a:sym typeface="Montserrat SemiBold"/>
              </a:rPr>
              <a:t>Lensing</a:t>
            </a:r>
            <a:endParaRPr>
              <a:solidFill>
                <a:schemeClr val="lt2"/>
              </a:solidFill>
              <a:latin typeface="Montserrat SemiBold"/>
              <a:ea typeface="Montserrat SemiBold"/>
              <a:cs typeface="Montserrat SemiBold"/>
              <a:sym typeface="Montserrat SemiBold"/>
            </a:endParaRPr>
          </a:p>
        </p:txBody>
      </p:sp>
      <p:sp>
        <p:nvSpPr>
          <p:cNvPr id="72" name="Google Shape;72;p15"/>
          <p:cNvSpPr txBox="1">
            <a:spLocks noGrp="1"/>
          </p:cNvSpPr>
          <p:nvPr>
            <p:ph type="body" idx="1"/>
          </p:nvPr>
        </p:nvSpPr>
        <p:spPr>
          <a:xfrm>
            <a:off x="311700" y="1081257"/>
            <a:ext cx="4260300" cy="209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lt2"/>
                </a:solidFill>
                <a:latin typeface="Montserrat"/>
                <a:ea typeface="Montserrat"/>
                <a:cs typeface="Montserrat"/>
                <a:sym typeface="Montserrat"/>
              </a:rPr>
              <a:t>Massive object (lens) aligns in front of a background source object, temporarily </a:t>
            </a:r>
            <a:r>
              <a:rPr lang="en" sz="1300" b="1">
                <a:solidFill>
                  <a:schemeClr val="lt2"/>
                </a:solidFill>
                <a:latin typeface="Montserrat"/>
                <a:ea typeface="Montserrat"/>
                <a:cs typeface="Montserrat"/>
                <a:sym typeface="Montserrat"/>
              </a:rPr>
              <a:t>brightening</a:t>
            </a:r>
            <a:r>
              <a:rPr lang="en" sz="1300">
                <a:solidFill>
                  <a:schemeClr val="lt2"/>
                </a:solidFill>
                <a:latin typeface="Montserrat"/>
                <a:ea typeface="Montserrat"/>
                <a:cs typeface="Montserrat"/>
                <a:sym typeface="Montserrat"/>
              </a:rPr>
              <a:t> the source.</a:t>
            </a:r>
            <a:endParaRPr sz="1300">
              <a:solidFill>
                <a:schemeClr val="lt2"/>
              </a:solidFill>
              <a:latin typeface="Montserrat"/>
              <a:ea typeface="Montserrat"/>
              <a:cs typeface="Montserrat"/>
              <a:sym typeface="Montserrat"/>
            </a:endParaRPr>
          </a:p>
          <a:p>
            <a:pPr marL="0" lvl="0" indent="0" algn="l" rtl="0">
              <a:spcBef>
                <a:spcPts val="1200"/>
              </a:spcBef>
              <a:spcAft>
                <a:spcPts val="0"/>
              </a:spcAft>
              <a:buNone/>
            </a:pPr>
            <a:r>
              <a:rPr lang="en" sz="1300">
                <a:solidFill>
                  <a:schemeClr val="lt2"/>
                </a:solidFill>
                <a:latin typeface="Montserrat"/>
                <a:ea typeface="Montserrat"/>
                <a:cs typeface="Montserrat"/>
                <a:sym typeface="Montserrat"/>
              </a:rPr>
              <a:t>Gravity bends light → time-variable magnification.</a:t>
            </a:r>
            <a:endParaRPr sz="1300" baseline="-25000">
              <a:solidFill>
                <a:schemeClr val="lt2"/>
              </a:solidFill>
              <a:latin typeface="Montserrat"/>
              <a:ea typeface="Montserrat"/>
              <a:cs typeface="Montserrat"/>
              <a:sym typeface="Montserrat"/>
            </a:endParaRPr>
          </a:p>
          <a:p>
            <a:pPr marL="0" lvl="0" indent="0" algn="l" rtl="0">
              <a:spcBef>
                <a:spcPts val="1200"/>
              </a:spcBef>
              <a:spcAft>
                <a:spcPts val="1200"/>
              </a:spcAft>
              <a:buNone/>
            </a:pPr>
            <a:endParaRPr sz="1300">
              <a:solidFill>
                <a:schemeClr val="lt2"/>
              </a:solidFill>
              <a:latin typeface="Montserrat"/>
              <a:ea typeface="Montserrat"/>
              <a:cs typeface="Montserrat"/>
              <a:sym typeface="Montserrat"/>
            </a:endParaRPr>
          </a:p>
        </p:txBody>
      </p:sp>
      <p:pic>
        <p:nvPicPr>
          <p:cNvPr id="73" name="Google Shape;73;p15"/>
          <p:cNvPicPr preferRelativeResize="0"/>
          <p:nvPr/>
        </p:nvPicPr>
        <p:blipFill>
          <a:blip r:embed="rId3">
            <a:alphaModFix/>
          </a:blip>
          <a:stretch>
            <a:fillRect/>
          </a:stretch>
        </p:blipFill>
        <p:spPr>
          <a:xfrm>
            <a:off x="1359290" y="2364375"/>
            <a:ext cx="6425425" cy="2440425"/>
          </a:xfrm>
          <a:prstGeom prst="rect">
            <a:avLst/>
          </a:prstGeom>
          <a:noFill/>
          <a:ln>
            <a:noFill/>
          </a:ln>
        </p:spPr>
      </p:pic>
      <p:sp>
        <p:nvSpPr>
          <p:cNvPr id="74" name="Google Shape;74;p15"/>
          <p:cNvSpPr txBox="1"/>
          <p:nvPr/>
        </p:nvSpPr>
        <p:spPr>
          <a:xfrm>
            <a:off x="5702700" y="1038411"/>
            <a:ext cx="3129600" cy="1305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300">
                <a:solidFill>
                  <a:schemeClr val="lt2"/>
                </a:solidFill>
                <a:latin typeface="Montserrat"/>
                <a:ea typeface="Montserrat"/>
                <a:cs typeface="Montserrat"/>
                <a:sym typeface="Montserrat"/>
              </a:rPr>
              <a:t>Key parameters (for a single lens):</a:t>
            </a:r>
            <a:endParaRPr sz="1300">
              <a:solidFill>
                <a:schemeClr val="lt2"/>
              </a:solidFill>
              <a:latin typeface="Montserrat"/>
              <a:ea typeface="Montserrat"/>
              <a:cs typeface="Montserrat"/>
              <a:sym typeface="Montserrat"/>
            </a:endParaRPr>
          </a:p>
          <a:p>
            <a:pPr marL="457200" lvl="0" indent="-311150" algn="l" rtl="0">
              <a:lnSpc>
                <a:spcPct val="115000"/>
              </a:lnSpc>
              <a:spcBef>
                <a:spcPts val="0"/>
              </a:spcBef>
              <a:spcAft>
                <a:spcPts val="0"/>
              </a:spcAft>
              <a:buClr>
                <a:schemeClr val="lt2"/>
              </a:buClr>
              <a:buSzPts val="1300"/>
              <a:buFont typeface="Montserrat"/>
              <a:buChar char="●"/>
            </a:pPr>
            <a:r>
              <a:rPr lang="en" sz="1300">
                <a:solidFill>
                  <a:schemeClr val="lt2"/>
                </a:solidFill>
                <a:latin typeface="Montserrat"/>
                <a:ea typeface="Montserrat"/>
                <a:cs typeface="Montserrat"/>
                <a:sym typeface="Montserrat"/>
              </a:rPr>
              <a:t>Peak Time t</a:t>
            </a:r>
            <a:r>
              <a:rPr lang="en" sz="1300" baseline="-25000">
                <a:solidFill>
                  <a:schemeClr val="lt2"/>
                </a:solidFill>
                <a:latin typeface="Montserrat"/>
                <a:ea typeface="Montserrat"/>
                <a:cs typeface="Montserrat"/>
                <a:sym typeface="Montserrat"/>
              </a:rPr>
              <a:t>0</a:t>
            </a:r>
            <a:endParaRPr sz="1300">
              <a:solidFill>
                <a:schemeClr val="lt2"/>
              </a:solidFill>
              <a:latin typeface="Montserrat"/>
              <a:ea typeface="Montserrat"/>
              <a:cs typeface="Montserrat"/>
              <a:sym typeface="Montserrat"/>
            </a:endParaRPr>
          </a:p>
          <a:p>
            <a:pPr marL="457200" lvl="0" indent="-311150" algn="l" rtl="0">
              <a:lnSpc>
                <a:spcPct val="115000"/>
              </a:lnSpc>
              <a:spcBef>
                <a:spcPts val="0"/>
              </a:spcBef>
              <a:spcAft>
                <a:spcPts val="0"/>
              </a:spcAft>
              <a:buClr>
                <a:schemeClr val="lt2"/>
              </a:buClr>
              <a:buSzPts val="1300"/>
              <a:buFont typeface="Montserrat"/>
              <a:buChar char="●"/>
            </a:pPr>
            <a:r>
              <a:rPr lang="en" sz="1300">
                <a:solidFill>
                  <a:schemeClr val="lt2"/>
                </a:solidFill>
                <a:latin typeface="Montserrat"/>
                <a:ea typeface="Montserrat"/>
                <a:cs typeface="Montserrat"/>
                <a:sym typeface="Montserrat"/>
              </a:rPr>
              <a:t>Peak Magnification / Amplitude</a:t>
            </a:r>
            <a:endParaRPr sz="1300">
              <a:solidFill>
                <a:schemeClr val="lt2"/>
              </a:solidFill>
              <a:latin typeface="Montserrat"/>
              <a:ea typeface="Montserrat"/>
              <a:cs typeface="Montserrat"/>
              <a:sym typeface="Montserrat"/>
            </a:endParaRPr>
          </a:p>
          <a:p>
            <a:pPr marL="457200" lvl="0" indent="-311150" algn="l" rtl="0">
              <a:lnSpc>
                <a:spcPct val="115000"/>
              </a:lnSpc>
              <a:spcBef>
                <a:spcPts val="0"/>
              </a:spcBef>
              <a:spcAft>
                <a:spcPts val="0"/>
              </a:spcAft>
              <a:buClr>
                <a:schemeClr val="lt2"/>
              </a:buClr>
              <a:buSzPts val="1300"/>
              <a:buFont typeface="Montserrat"/>
              <a:buChar char="●"/>
            </a:pPr>
            <a:r>
              <a:rPr lang="en" sz="1300">
                <a:solidFill>
                  <a:schemeClr val="lt2"/>
                </a:solidFill>
                <a:latin typeface="Montserrat"/>
                <a:ea typeface="Montserrat"/>
                <a:cs typeface="Montserrat"/>
                <a:sym typeface="Montserrat"/>
              </a:rPr>
              <a:t>Event Timescale t</a:t>
            </a:r>
            <a:r>
              <a:rPr lang="en" sz="1300" baseline="-25000">
                <a:solidFill>
                  <a:schemeClr val="lt2"/>
                </a:solidFill>
                <a:latin typeface="Montserrat"/>
                <a:ea typeface="Montserrat"/>
                <a:cs typeface="Montserrat"/>
                <a:sym typeface="Montserrat"/>
              </a:rPr>
              <a:t>E</a:t>
            </a:r>
            <a:endParaRPr sz="1300">
              <a:solidFill>
                <a:schemeClr val="lt2"/>
              </a:solidFill>
              <a:latin typeface="Montserrat"/>
              <a:ea typeface="Montserrat"/>
              <a:cs typeface="Montserrat"/>
              <a:sym typeface="Montserrat"/>
            </a:endParaRPr>
          </a:p>
        </p:txBody>
      </p:sp>
      <p:sp>
        <p:nvSpPr>
          <p:cNvPr id="75" name="Google Shape;75;p15"/>
          <p:cNvSpPr txBox="1"/>
          <p:nvPr/>
        </p:nvSpPr>
        <p:spPr>
          <a:xfrm>
            <a:off x="0" y="4804800"/>
            <a:ext cx="5550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B7B7B7"/>
                </a:solidFill>
                <a:latin typeface="Montserrat"/>
                <a:ea typeface="Montserrat"/>
                <a:cs typeface="Montserrat"/>
                <a:sym typeface="Montserrat"/>
              </a:rPr>
              <a:t>https://en.wikipedia.org/wiki/Gravitational_microlensing</a:t>
            </a:r>
            <a:endParaRPr sz="1000">
              <a:solidFill>
                <a:srgbClr val="B7B7B7"/>
              </a:solidFill>
              <a:latin typeface="Montserrat"/>
              <a:ea typeface="Montserrat"/>
              <a:cs typeface="Montserrat"/>
              <a:sym typeface="Montserra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57"/>
        <p:cNvGrpSpPr/>
        <p:nvPr/>
      </p:nvGrpSpPr>
      <p:grpSpPr>
        <a:xfrm>
          <a:off x="0" y="0"/>
          <a:ext cx="0" cy="0"/>
          <a:chOff x="0" y="0"/>
          <a:chExt cx="0" cy="0"/>
        </a:xfrm>
      </p:grpSpPr>
      <p:sp>
        <p:nvSpPr>
          <p:cNvPr id="258" name="Google Shape;258;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2"/>
                </a:solidFill>
                <a:latin typeface="Montserrat SemiBold"/>
                <a:ea typeface="Montserrat SemiBold"/>
                <a:cs typeface="Montserrat SemiBold"/>
                <a:sym typeface="Montserrat SemiBold"/>
              </a:rPr>
              <a:t>Next Steps</a:t>
            </a:r>
            <a:endParaRPr>
              <a:solidFill>
                <a:schemeClr val="lt2"/>
              </a:solidFill>
              <a:latin typeface="Montserrat SemiBold"/>
              <a:ea typeface="Montserrat SemiBold"/>
              <a:cs typeface="Montserrat SemiBold"/>
              <a:sym typeface="Montserrat SemiBold"/>
            </a:endParaRPr>
          </a:p>
        </p:txBody>
      </p:sp>
      <p:sp>
        <p:nvSpPr>
          <p:cNvPr id="259" name="Google Shape;259;p42"/>
          <p:cNvSpPr txBox="1"/>
          <p:nvPr/>
        </p:nvSpPr>
        <p:spPr>
          <a:xfrm>
            <a:off x="311700" y="1017725"/>
            <a:ext cx="6999900" cy="1765500"/>
          </a:xfrm>
          <a:prstGeom prst="rect">
            <a:avLst/>
          </a:prstGeom>
          <a:noFill/>
          <a:ln>
            <a:noFill/>
          </a:ln>
        </p:spPr>
        <p:txBody>
          <a:bodyPr spcFirstLastPara="1" wrap="square" lIns="91425" tIns="91425" rIns="91425" bIns="91425" anchor="t" anchorCtr="0">
            <a:spAutoFit/>
          </a:bodyPr>
          <a:lstStyle/>
          <a:p>
            <a:pPr marL="457200" lvl="0" indent="-311150" algn="l" rtl="0">
              <a:lnSpc>
                <a:spcPct val="115000"/>
              </a:lnSpc>
              <a:spcBef>
                <a:spcPts val="1200"/>
              </a:spcBef>
              <a:spcAft>
                <a:spcPts val="0"/>
              </a:spcAft>
              <a:buClr>
                <a:schemeClr val="lt2"/>
              </a:buClr>
              <a:buSzPts val="1300"/>
              <a:buFont typeface="Montserrat"/>
              <a:buChar char="●"/>
            </a:pPr>
            <a:r>
              <a:rPr lang="en" sz="1300">
                <a:solidFill>
                  <a:schemeClr val="lt2"/>
                </a:solidFill>
                <a:latin typeface="Montserrat"/>
                <a:ea typeface="Montserrat"/>
                <a:cs typeface="Montserrat"/>
                <a:sym typeface="Montserrat"/>
              </a:rPr>
              <a:t>Refine features (add color info, higher-order shape descriptors)</a:t>
            </a:r>
            <a:br>
              <a:rPr lang="en" sz="1300">
                <a:solidFill>
                  <a:schemeClr val="lt2"/>
                </a:solidFill>
                <a:latin typeface="Montserrat"/>
                <a:ea typeface="Montserrat"/>
                <a:cs typeface="Montserrat"/>
                <a:sym typeface="Montserrat"/>
              </a:rPr>
            </a:br>
            <a:endParaRPr sz="1300">
              <a:solidFill>
                <a:schemeClr val="lt2"/>
              </a:solidFill>
              <a:latin typeface="Montserrat"/>
              <a:ea typeface="Montserrat"/>
              <a:cs typeface="Montserrat"/>
              <a:sym typeface="Montserrat"/>
            </a:endParaRPr>
          </a:p>
          <a:p>
            <a:pPr marL="457200" lvl="0" indent="-311150" algn="l" rtl="0">
              <a:lnSpc>
                <a:spcPct val="115000"/>
              </a:lnSpc>
              <a:spcBef>
                <a:spcPts val="0"/>
              </a:spcBef>
              <a:spcAft>
                <a:spcPts val="0"/>
              </a:spcAft>
              <a:buClr>
                <a:schemeClr val="lt2"/>
              </a:buClr>
              <a:buSzPts val="1300"/>
              <a:buFont typeface="Montserrat"/>
              <a:buChar char="●"/>
            </a:pPr>
            <a:r>
              <a:rPr lang="en" sz="1300">
                <a:solidFill>
                  <a:schemeClr val="lt2"/>
                </a:solidFill>
                <a:latin typeface="Montserrat"/>
                <a:ea typeface="Montserrat"/>
                <a:cs typeface="Montserrat"/>
                <a:sym typeface="Montserrat"/>
              </a:rPr>
              <a:t>Incorporate more seasons / OGLE-IV data (older data has more remarks)</a:t>
            </a:r>
            <a:br>
              <a:rPr lang="en" sz="1300">
                <a:solidFill>
                  <a:schemeClr val="lt2"/>
                </a:solidFill>
                <a:latin typeface="Montserrat"/>
                <a:ea typeface="Montserrat"/>
                <a:cs typeface="Montserrat"/>
                <a:sym typeface="Montserrat"/>
              </a:rPr>
            </a:br>
            <a:endParaRPr sz="1300">
              <a:solidFill>
                <a:schemeClr val="lt2"/>
              </a:solidFill>
              <a:latin typeface="Montserrat"/>
              <a:ea typeface="Montserrat"/>
              <a:cs typeface="Montserrat"/>
              <a:sym typeface="Montserrat"/>
            </a:endParaRPr>
          </a:p>
          <a:p>
            <a:pPr marL="457200" lvl="0" indent="-311150" algn="l" rtl="0">
              <a:lnSpc>
                <a:spcPct val="115000"/>
              </a:lnSpc>
              <a:spcBef>
                <a:spcPts val="0"/>
              </a:spcBef>
              <a:spcAft>
                <a:spcPts val="0"/>
              </a:spcAft>
              <a:buClr>
                <a:schemeClr val="lt2"/>
              </a:buClr>
              <a:buSzPts val="1300"/>
              <a:buChar char="●"/>
            </a:pPr>
            <a:r>
              <a:rPr lang="en" sz="1300">
                <a:solidFill>
                  <a:schemeClr val="lt2"/>
                </a:solidFill>
                <a:latin typeface="Montserrat"/>
                <a:ea typeface="Montserrat"/>
                <a:cs typeface="Montserrat"/>
                <a:sym typeface="Montserrat"/>
              </a:rPr>
              <a:t>Explore integrating this clustering into the real-time EWS as a filter for exotic events.</a:t>
            </a:r>
            <a:endParaRPr sz="1300">
              <a:solidFill>
                <a:schemeClr val="lt2"/>
              </a:solidFill>
              <a:latin typeface="Montserrat"/>
              <a:ea typeface="Montserrat"/>
              <a:cs typeface="Montserrat"/>
              <a:sym typeface="Montserrat"/>
            </a:endParaRPr>
          </a:p>
          <a:p>
            <a:pPr marL="457200" lvl="0" indent="-311150" algn="l" rtl="0">
              <a:lnSpc>
                <a:spcPct val="115000"/>
              </a:lnSpc>
              <a:spcBef>
                <a:spcPts val="0"/>
              </a:spcBef>
              <a:spcAft>
                <a:spcPts val="0"/>
              </a:spcAft>
              <a:buClr>
                <a:schemeClr val="lt2"/>
              </a:buClr>
              <a:buSzPts val="1300"/>
              <a:buFont typeface="Montserrat"/>
              <a:buChar char="●"/>
            </a:pPr>
            <a:r>
              <a:rPr lang="en" sz="1300">
                <a:solidFill>
                  <a:schemeClr val="lt2"/>
                </a:solidFill>
                <a:latin typeface="Montserrat"/>
                <a:ea typeface="Montserrat"/>
                <a:cs typeface="Montserrat"/>
                <a:sym typeface="Montserrat"/>
              </a:rPr>
              <a:t>Hierarchical analysis (HDBSCAN on each cluster)</a:t>
            </a:r>
            <a:endParaRPr sz="1300">
              <a:solidFill>
                <a:schemeClr val="lt2"/>
              </a:solidFill>
              <a:latin typeface="Montserrat"/>
              <a:ea typeface="Montserrat"/>
              <a:cs typeface="Montserrat"/>
              <a:sym typeface="Montserra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63"/>
        <p:cNvGrpSpPr/>
        <p:nvPr/>
      </p:nvGrpSpPr>
      <p:grpSpPr>
        <a:xfrm>
          <a:off x="0" y="0"/>
          <a:ext cx="0" cy="0"/>
          <a:chOff x="0" y="0"/>
          <a:chExt cx="0" cy="0"/>
        </a:xfrm>
      </p:grpSpPr>
      <p:sp>
        <p:nvSpPr>
          <p:cNvPr id="264" name="Google Shape;264;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solidFill>
                  <a:schemeClr val="lt2"/>
                </a:solidFill>
                <a:latin typeface="Montserrat SemiBold"/>
                <a:ea typeface="Montserrat SemiBold"/>
                <a:cs typeface="Montserrat SemiBold"/>
                <a:sym typeface="Montserrat SemiBold"/>
              </a:rPr>
              <a:t>github</a:t>
            </a:r>
            <a:endParaRPr>
              <a:solidFill>
                <a:schemeClr val="lt2"/>
              </a:solidFill>
              <a:latin typeface="Montserrat SemiBold"/>
              <a:ea typeface="Montserrat SemiBold"/>
              <a:cs typeface="Montserrat SemiBold"/>
              <a:sym typeface="Montserrat SemiBold"/>
            </a:endParaRPr>
          </a:p>
        </p:txBody>
      </p:sp>
      <p:sp>
        <p:nvSpPr>
          <p:cNvPr id="265" name="Google Shape;265;p43"/>
          <p:cNvSpPr txBox="1"/>
          <p:nvPr/>
        </p:nvSpPr>
        <p:spPr>
          <a:xfrm>
            <a:off x="1195200" y="4125775"/>
            <a:ext cx="6753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2"/>
                </a:solidFill>
                <a:latin typeface="Montserrat SemiBold"/>
                <a:ea typeface="Montserrat SemiBold"/>
                <a:cs typeface="Montserrat SemiBold"/>
                <a:sym typeface="Montserrat SemiBold"/>
              </a:rPr>
              <a:t>github.com/abheekda1/ogle-microlensing-automation</a:t>
            </a:r>
            <a:endParaRPr>
              <a:solidFill>
                <a:schemeClr val="lt2"/>
              </a:solidFill>
              <a:latin typeface="Montserrat SemiBold"/>
              <a:ea typeface="Montserrat SemiBold"/>
              <a:cs typeface="Montserrat SemiBold"/>
              <a:sym typeface="Montserrat SemiBold"/>
            </a:endParaRPr>
          </a:p>
        </p:txBody>
      </p:sp>
      <p:pic>
        <p:nvPicPr>
          <p:cNvPr id="266" name="Google Shape;266;p43" title="Untitled.png"/>
          <p:cNvPicPr preferRelativeResize="0"/>
          <p:nvPr/>
        </p:nvPicPr>
        <p:blipFill>
          <a:blip r:embed="rId3">
            <a:alphaModFix/>
          </a:blip>
          <a:stretch>
            <a:fillRect/>
          </a:stretch>
        </p:blipFill>
        <p:spPr>
          <a:xfrm>
            <a:off x="3198213" y="1197963"/>
            <a:ext cx="2747576" cy="274757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70"/>
        <p:cNvGrpSpPr/>
        <p:nvPr/>
      </p:nvGrpSpPr>
      <p:grpSpPr>
        <a:xfrm>
          <a:off x="0" y="0"/>
          <a:ext cx="0" cy="0"/>
          <a:chOff x="0" y="0"/>
          <a:chExt cx="0" cy="0"/>
        </a:xfrm>
      </p:grpSpPr>
      <p:sp>
        <p:nvSpPr>
          <p:cNvPr id="271" name="Google Shape;271;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2"/>
                </a:solidFill>
                <a:latin typeface="Montserrat"/>
                <a:ea typeface="Montserrat"/>
                <a:cs typeface="Montserrat"/>
                <a:sym typeface="Montserrat"/>
              </a:rPr>
              <a:t>B1: PSPL Model Details</a:t>
            </a:r>
            <a:endParaRPr>
              <a:solidFill>
                <a:schemeClr val="lt2"/>
              </a:solidFill>
              <a:latin typeface="Montserrat"/>
              <a:ea typeface="Montserrat"/>
              <a:cs typeface="Montserrat"/>
              <a:sym typeface="Montserrat"/>
            </a:endParaRPr>
          </a:p>
        </p:txBody>
      </p:sp>
      <p:pic>
        <p:nvPicPr>
          <p:cNvPr id="272" name="Google Shape;272;p44" title="Screenshot 2025-12-04 at 12.33.28 PM.png"/>
          <p:cNvPicPr preferRelativeResize="0"/>
          <p:nvPr/>
        </p:nvPicPr>
        <p:blipFill rotWithShape="1">
          <a:blip r:embed="rId3">
            <a:alphaModFix/>
          </a:blip>
          <a:srcRect r="1652"/>
          <a:stretch/>
        </p:blipFill>
        <p:spPr>
          <a:xfrm>
            <a:off x="2057312" y="1017725"/>
            <a:ext cx="4009225" cy="1352550"/>
          </a:xfrm>
          <a:prstGeom prst="rect">
            <a:avLst/>
          </a:prstGeom>
          <a:noFill/>
          <a:ln>
            <a:noFill/>
          </a:ln>
        </p:spPr>
      </p:pic>
      <p:pic>
        <p:nvPicPr>
          <p:cNvPr id="273" name="Google Shape;273;p44" title="Screenshot 2025-12-04 at 12.33.52 PM.png"/>
          <p:cNvPicPr preferRelativeResize="0"/>
          <p:nvPr/>
        </p:nvPicPr>
        <p:blipFill>
          <a:blip r:embed="rId4">
            <a:alphaModFix/>
          </a:blip>
          <a:stretch>
            <a:fillRect/>
          </a:stretch>
        </p:blipFill>
        <p:spPr>
          <a:xfrm>
            <a:off x="2566500" y="2451575"/>
            <a:ext cx="2990850" cy="1104900"/>
          </a:xfrm>
          <a:prstGeom prst="rect">
            <a:avLst/>
          </a:prstGeom>
          <a:noFill/>
          <a:ln>
            <a:noFill/>
          </a:ln>
        </p:spPr>
      </p:pic>
      <p:pic>
        <p:nvPicPr>
          <p:cNvPr id="274" name="Google Shape;274;p44" title="Screenshot 2025-12-04 at 12.34.09 PM.png"/>
          <p:cNvPicPr preferRelativeResize="0"/>
          <p:nvPr/>
        </p:nvPicPr>
        <p:blipFill>
          <a:blip r:embed="rId5">
            <a:alphaModFix/>
          </a:blip>
          <a:stretch>
            <a:fillRect/>
          </a:stretch>
        </p:blipFill>
        <p:spPr>
          <a:xfrm>
            <a:off x="2175975" y="3878125"/>
            <a:ext cx="3771900" cy="495300"/>
          </a:xfrm>
          <a:prstGeom prst="rect">
            <a:avLst/>
          </a:prstGeom>
          <a:noFill/>
          <a:ln>
            <a:noFill/>
          </a:ln>
        </p:spPr>
      </p:pic>
      <p:pic>
        <p:nvPicPr>
          <p:cNvPr id="275" name="Google Shape;275;p44" title="Screenshot 2025-12-04 at 12.34.46 PM.png"/>
          <p:cNvPicPr preferRelativeResize="0"/>
          <p:nvPr/>
        </p:nvPicPr>
        <p:blipFill>
          <a:blip r:embed="rId6">
            <a:alphaModFix/>
          </a:blip>
          <a:stretch>
            <a:fillRect/>
          </a:stretch>
        </p:blipFill>
        <p:spPr>
          <a:xfrm>
            <a:off x="1809263" y="4598258"/>
            <a:ext cx="4505324" cy="38269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79"/>
        <p:cNvGrpSpPr/>
        <p:nvPr/>
      </p:nvGrpSpPr>
      <p:grpSpPr>
        <a:xfrm>
          <a:off x="0" y="0"/>
          <a:ext cx="0" cy="0"/>
          <a:chOff x="0" y="0"/>
          <a:chExt cx="0" cy="0"/>
        </a:xfrm>
      </p:grpSpPr>
      <p:pic>
        <p:nvPicPr>
          <p:cNvPr id="280" name="Google Shape;280;p45"/>
          <p:cNvPicPr preferRelativeResize="0"/>
          <p:nvPr/>
        </p:nvPicPr>
        <p:blipFill>
          <a:blip r:embed="rId3">
            <a:alphaModFix/>
          </a:blip>
          <a:stretch>
            <a:fillRect/>
          </a:stretch>
        </p:blipFill>
        <p:spPr>
          <a:xfrm>
            <a:off x="1074225" y="152400"/>
            <a:ext cx="6995542" cy="48387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2"/>
                </a:solidFill>
                <a:latin typeface="Montserrat SemiBold"/>
                <a:ea typeface="Montserrat SemiBold"/>
                <a:cs typeface="Montserrat SemiBold"/>
                <a:sym typeface="Montserrat SemiBold"/>
              </a:rPr>
              <a:t>Single-Lens vs Complex Events</a:t>
            </a:r>
            <a:endParaRPr>
              <a:solidFill>
                <a:schemeClr val="lt2"/>
              </a:solidFill>
              <a:latin typeface="Montserrat SemiBold"/>
              <a:ea typeface="Montserrat SemiBold"/>
              <a:cs typeface="Montserrat SemiBold"/>
              <a:sym typeface="Montserrat SemiBold"/>
            </a:endParaRPr>
          </a:p>
        </p:txBody>
      </p:sp>
      <p:pic>
        <p:nvPicPr>
          <p:cNvPr id="81" name="Google Shape;81;p16"/>
          <p:cNvPicPr preferRelativeResize="0"/>
          <p:nvPr/>
        </p:nvPicPr>
        <p:blipFill>
          <a:blip r:embed="rId3">
            <a:alphaModFix/>
          </a:blip>
          <a:stretch>
            <a:fillRect/>
          </a:stretch>
        </p:blipFill>
        <p:spPr>
          <a:xfrm>
            <a:off x="972000" y="1949783"/>
            <a:ext cx="5151401" cy="2900375"/>
          </a:xfrm>
          <a:prstGeom prst="rect">
            <a:avLst/>
          </a:prstGeom>
          <a:noFill/>
          <a:ln>
            <a:noFill/>
          </a:ln>
        </p:spPr>
      </p:pic>
      <p:sp>
        <p:nvSpPr>
          <p:cNvPr id="82" name="Google Shape;82;p16"/>
          <p:cNvSpPr txBox="1"/>
          <p:nvPr/>
        </p:nvSpPr>
        <p:spPr>
          <a:xfrm>
            <a:off x="430325" y="1017720"/>
            <a:ext cx="33918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lt2"/>
                </a:solidFill>
                <a:latin typeface="Montserrat"/>
                <a:ea typeface="Montserrat"/>
                <a:cs typeface="Montserrat"/>
                <a:sym typeface="Montserrat"/>
              </a:rPr>
              <a:t>Single Lens: </a:t>
            </a:r>
            <a:endParaRPr sz="1300">
              <a:solidFill>
                <a:schemeClr val="lt2"/>
              </a:solidFill>
              <a:latin typeface="Montserrat"/>
              <a:ea typeface="Montserrat"/>
              <a:cs typeface="Montserrat"/>
              <a:sym typeface="Montserrat"/>
            </a:endParaRPr>
          </a:p>
          <a:p>
            <a:pPr marL="457200" lvl="0" indent="-311150" algn="l" rtl="0">
              <a:spcBef>
                <a:spcPts val="0"/>
              </a:spcBef>
              <a:spcAft>
                <a:spcPts val="0"/>
              </a:spcAft>
              <a:buClr>
                <a:schemeClr val="lt2"/>
              </a:buClr>
              <a:buSzPts val="1300"/>
              <a:buFont typeface="Montserrat"/>
              <a:buChar char="●"/>
            </a:pPr>
            <a:r>
              <a:rPr lang="en" sz="1300">
                <a:solidFill>
                  <a:schemeClr val="lt2"/>
                </a:solidFill>
                <a:latin typeface="Montserrat"/>
                <a:ea typeface="Montserrat"/>
                <a:cs typeface="Montserrat"/>
                <a:sym typeface="Montserrat"/>
              </a:rPr>
              <a:t>Smooth, Symmetric “Paczyński” curve.</a:t>
            </a:r>
            <a:endParaRPr sz="1300">
              <a:solidFill>
                <a:schemeClr val="lt2"/>
              </a:solidFill>
              <a:latin typeface="Montserrat"/>
              <a:ea typeface="Montserrat"/>
              <a:cs typeface="Montserrat"/>
              <a:sym typeface="Montserrat"/>
            </a:endParaRPr>
          </a:p>
        </p:txBody>
      </p:sp>
      <p:sp>
        <p:nvSpPr>
          <p:cNvPr id="83" name="Google Shape;83;p16"/>
          <p:cNvSpPr txBox="1"/>
          <p:nvPr/>
        </p:nvSpPr>
        <p:spPr>
          <a:xfrm>
            <a:off x="0" y="4793786"/>
            <a:ext cx="5550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B7B7B7"/>
                </a:solidFill>
                <a:latin typeface="Montserrat"/>
                <a:ea typeface="Montserrat"/>
                <a:cs typeface="Montserrat"/>
                <a:sym typeface="Montserrat"/>
              </a:rPr>
              <a:t>https://en.wikipedia.org/wiki/Gravitational_microlensing</a:t>
            </a:r>
            <a:endParaRPr sz="800">
              <a:solidFill>
                <a:srgbClr val="B7B7B7"/>
              </a:solidFill>
              <a:latin typeface="Montserrat"/>
              <a:ea typeface="Montserrat"/>
              <a:cs typeface="Montserrat"/>
              <a:sym typeface="Montserrat"/>
            </a:endParaRPr>
          </a:p>
          <a:p>
            <a:pPr marL="0" lvl="0" indent="0" algn="l" rtl="0">
              <a:spcBef>
                <a:spcPts val="0"/>
              </a:spcBef>
              <a:spcAft>
                <a:spcPts val="0"/>
              </a:spcAft>
              <a:buNone/>
            </a:pPr>
            <a:r>
              <a:rPr lang="en" sz="800">
                <a:solidFill>
                  <a:srgbClr val="B7B7B7"/>
                </a:solidFill>
                <a:latin typeface="Montserrat"/>
                <a:ea typeface="Montserrat"/>
                <a:cs typeface="Montserrat"/>
                <a:sym typeface="Montserrat"/>
              </a:rPr>
              <a:t>https://en.wikipedia.org/wiki/Caustic_(optics)</a:t>
            </a:r>
            <a:endParaRPr sz="800">
              <a:solidFill>
                <a:srgbClr val="B7B7B7"/>
              </a:solidFill>
              <a:latin typeface="Montserrat"/>
              <a:ea typeface="Montserrat"/>
              <a:cs typeface="Montserrat"/>
              <a:sym typeface="Montserrat"/>
            </a:endParaRPr>
          </a:p>
        </p:txBody>
      </p:sp>
      <p:sp>
        <p:nvSpPr>
          <p:cNvPr id="84" name="Google Shape;84;p16"/>
          <p:cNvSpPr txBox="1"/>
          <p:nvPr/>
        </p:nvSpPr>
        <p:spPr>
          <a:xfrm>
            <a:off x="4836300" y="1013375"/>
            <a:ext cx="39960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lt2"/>
                </a:solidFill>
                <a:latin typeface="Montserrat"/>
                <a:ea typeface="Montserrat"/>
                <a:cs typeface="Montserrat"/>
                <a:sym typeface="Montserrat"/>
              </a:rPr>
              <a:t>Binary/Planetary Lenses:</a:t>
            </a:r>
            <a:endParaRPr sz="1300">
              <a:solidFill>
                <a:schemeClr val="lt2"/>
              </a:solidFill>
              <a:latin typeface="Montserrat"/>
              <a:ea typeface="Montserrat"/>
              <a:cs typeface="Montserrat"/>
              <a:sym typeface="Montserrat"/>
            </a:endParaRPr>
          </a:p>
          <a:p>
            <a:pPr marL="457200" lvl="0" indent="-311150" algn="l" rtl="0">
              <a:spcBef>
                <a:spcPts val="0"/>
              </a:spcBef>
              <a:spcAft>
                <a:spcPts val="0"/>
              </a:spcAft>
              <a:buClr>
                <a:schemeClr val="lt2"/>
              </a:buClr>
              <a:buSzPts val="1300"/>
              <a:buFont typeface="Montserrat"/>
              <a:buChar char="●"/>
            </a:pPr>
            <a:r>
              <a:rPr lang="en" sz="1300" b="1">
                <a:solidFill>
                  <a:schemeClr val="lt2"/>
                </a:solidFill>
                <a:latin typeface="Montserrat"/>
                <a:ea typeface="Montserrat"/>
                <a:cs typeface="Montserrat"/>
                <a:sym typeface="Montserrat"/>
              </a:rPr>
              <a:t>Caustics</a:t>
            </a:r>
            <a:endParaRPr sz="1300" b="1">
              <a:solidFill>
                <a:schemeClr val="lt2"/>
              </a:solidFill>
              <a:latin typeface="Montserrat"/>
              <a:ea typeface="Montserrat"/>
              <a:cs typeface="Montserrat"/>
              <a:sym typeface="Montserrat"/>
            </a:endParaRPr>
          </a:p>
          <a:p>
            <a:pPr marL="457200" lvl="0" indent="-311150" algn="l" rtl="0">
              <a:spcBef>
                <a:spcPts val="0"/>
              </a:spcBef>
              <a:spcAft>
                <a:spcPts val="0"/>
              </a:spcAft>
              <a:buClr>
                <a:schemeClr val="lt2"/>
              </a:buClr>
              <a:buSzPts val="1300"/>
              <a:buFont typeface="Montserrat"/>
              <a:buChar char="●"/>
            </a:pPr>
            <a:r>
              <a:rPr lang="en" sz="1300">
                <a:solidFill>
                  <a:schemeClr val="lt2"/>
                </a:solidFill>
                <a:latin typeface="Montserrat"/>
                <a:ea typeface="Montserrat"/>
                <a:cs typeface="Montserrat"/>
                <a:sym typeface="Montserrat"/>
              </a:rPr>
              <a:t>Asymmetries, Multiple Bumps, “shoulders”</a:t>
            </a:r>
            <a:endParaRPr sz="1300"/>
          </a:p>
        </p:txBody>
      </p:sp>
      <p:pic>
        <p:nvPicPr>
          <p:cNvPr id="85" name="Google Shape;85;p16"/>
          <p:cNvPicPr preferRelativeResize="0"/>
          <p:nvPr/>
        </p:nvPicPr>
        <p:blipFill>
          <a:blip r:embed="rId4">
            <a:alphaModFix/>
          </a:blip>
          <a:stretch>
            <a:fillRect/>
          </a:stretch>
        </p:blipFill>
        <p:spPr>
          <a:xfrm>
            <a:off x="6434342" y="2571751"/>
            <a:ext cx="2227183" cy="21533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2"/>
                </a:solidFill>
                <a:latin typeface="Montserrat SemiBold"/>
                <a:ea typeface="Montserrat SemiBold"/>
                <a:cs typeface="Montserrat SemiBold"/>
                <a:sym typeface="Montserrat SemiBold"/>
              </a:rPr>
              <a:t>The OGLE Microlensing Data</a:t>
            </a:r>
            <a:endParaRPr>
              <a:solidFill>
                <a:schemeClr val="lt2"/>
              </a:solidFill>
              <a:latin typeface="Montserrat SemiBold"/>
              <a:ea typeface="Montserrat SemiBold"/>
              <a:cs typeface="Montserrat SemiBold"/>
              <a:sym typeface="Montserrat SemiBold"/>
            </a:endParaRPr>
          </a:p>
        </p:txBody>
      </p:sp>
      <p:sp>
        <p:nvSpPr>
          <p:cNvPr id="91" name="Google Shape;91;p17"/>
          <p:cNvSpPr txBox="1"/>
          <p:nvPr/>
        </p:nvSpPr>
        <p:spPr>
          <a:xfrm>
            <a:off x="311700" y="966000"/>
            <a:ext cx="8465100" cy="2567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lt2"/>
                </a:solidFill>
                <a:latin typeface="Montserrat"/>
                <a:ea typeface="Montserrat"/>
                <a:cs typeface="Montserrat"/>
                <a:sym typeface="Montserrat"/>
              </a:rPr>
              <a:t>Survey:</a:t>
            </a:r>
            <a:r>
              <a:rPr lang="en" sz="1300">
                <a:solidFill>
                  <a:schemeClr val="lt2"/>
                </a:solidFill>
                <a:latin typeface="Montserrat"/>
                <a:ea typeface="Montserrat"/>
                <a:cs typeface="Montserrat"/>
                <a:sym typeface="Montserrat"/>
              </a:rPr>
              <a:t> Optical Gravitational Lensing Experiment (OGLE-III/IV).</a:t>
            </a:r>
            <a:br>
              <a:rPr lang="en" sz="1300">
                <a:solidFill>
                  <a:schemeClr val="lt2"/>
                </a:solidFill>
                <a:latin typeface="Montserrat"/>
                <a:ea typeface="Montserrat"/>
                <a:cs typeface="Montserrat"/>
                <a:sym typeface="Montserrat"/>
              </a:rPr>
            </a:br>
            <a:endParaRPr sz="1300">
              <a:solidFill>
                <a:schemeClr val="lt2"/>
              </a:solidFill>
              <a:latin typeface="Montserrat"/>
              <a:ea typeface="Montserrat"/>
              <a:cs typeface="Montserrat"/>
              <a:sym typeface="Montserrat"/>
            </a:endParaRPr>
          </a:p>
          <a:p>
            <a:pPr marL="0" lvl="0" indent="0" algn="l" rtl="0">
              <a:spcBef>
                <a:spcPts val="0"/>
              </a:spcBef>
              <a:spcAft>
                <a:spcPts val="0"/>
              </a:spcAft>
              <a:buNone/>
            </a:pPr>
            <a:r>
              <a:rPr lang="en" sz="1300">
                <a:solidFill>
                  <a:schemeClr val="lt2"/>
                </a:solidFill>
                <a:latin typeface="Montserrat"/>
                <a:ea typeface="Montserrat"/>
                <a:cs typeface="Montserrat"/>
                <a:sym typeface="Montserrat"/>
              </a:rPr>
              <a:t>Real-time Early Warning System (EWS) publishes candidate microlensing events. We used 2025 events (1496 in total)</a:t>
            </a:r>
            <a:endParaRPr sz="1300">
              <a:solidFill>
                <a:schemeClr val="lt2"/>
              </a:solidFill>
              <a:latin typeface="Montserrat"/>
              <a:ea typeface="Montserrat"/>
              <a:cs typeface="Montserrat"/>
              <a:sym typeface="Montserrat"/>
            </a:endParaRPr>
          </a:p>
          <a:p>
            <a:pPr marL="0" lvl="0" indent="0" algn="l" rtl="0">
              <a:lnSpc>
                <a:spcPct val="115000"/>
              </a:lnSpc>
              <a:spcBef>
                <a:spcPts val="1200"/>
              </a:spcBef>
              <a:spcAft>
                <a:spcPts val="0"/>
              </a:spcAft>
              <a:buNone/>
            </a:pPr>
            <a:r>
              <a:rPr lang="en" sz="1300">
                <a:solidFill>
                  <a:schemeClr val="lt2"/>
                </a:solidFill>
                <a:latin typeface="Montserrat"/>
                <a:ea typeface="Montserrat"/>
                <a:cs typeface="Montserrat"/>
                <a:sym typeface="Montserrat"/>
              </a:rPr>
              <a:t>For each:</a:t>
            </a:r>
            <a:endParaRPr sz="1300">
              <a:solidFill>
                <a:schemeClr val="lt2"/>
              </a:solidFill>
              <a:latin typeface="Montserrat"/>
              <a:ea typeface="Montserrat"/>
              <a:cs typeface="Montserrat"/>
              <a:sym typeface="Montserrat"/>
            </a:endParaRPr>
          </a:p>
          <a:p>
            <a:pPr marL="457200" lvl="0" indent="-311150" algn="l" rtl="0">
              <a:lnSpc>
                <a:spcPct val="115000"/>
              </a:lnSpc>
              <a:spcBef>
                <a:spcPts val="1200"/>
              </a:spcBef>
              <a:spcAft>
                <a:spcPts val="0"/>
              </a:spcAft>
              <a:buClr>
                <a:schemeClr val="lt2"/>
              </a:buClr>
              <a:buSzPts val="1300"/>
              <a:buFont typeface="Montserrat"/>
              <a:buChar char="●"/>
            </a:pPr>
            <a:r>
              <a:rPr lang="en" sz="1300">
                <a:solidFill>
                  <a:schemeClr val="lt2"/>
                </a:solidFill>
                <a:latin typeface="Montserrat"/>
                <a:ea typeface="Montserrat"/>
                <a:cs typeface="Montserrat"/>
                <a:sym typeface="Montserrat"/>
              </a:rPr>
              <a:t>Light curves in I-band</a:t>
            </a:r>
            <a:endParaRPr sz="1300">
              <a:solidFill>
                <a:schemeClr val="lt2"/>
              </a:solidFill>
              <a:latin typeface="Montserrat"/>
              <a:ea typeface="Montserrat"/>
              <a:cs typeface="Montserrat"/>
              <a:sym typeface="Montserrat"/>
            </a:endParaRPr>
          </a:p>
          <a:p>
            <a:pPr marL="457200" lvl="0" indent="-311150" algn="l" rtl="0">
              <a:lnSpc>
                <a:spcPct val="115000"/>
              </a:lnSpc>
              <a:spcBef>
                <a:spcPts val="0"/>
              </a:spcBef>
              <a:spcAft>
                <a:spcPts val="0"/>
              </a:spcAft>
              <a:buClr>
                <a:schemeClr val="lt2"/>
              </a:buClr>
              <a:buSzPts val="1300"/>
              <a:buFont typeface="Montserrat"/>
              <a:buChar char="●"/>
            </a:pPr>
            <a:r>
              <a:rPr lang="en" sz="1300">
                <a:solidFill>
                  <a:schemeClr val="lt2"/>
                </a:solidFill>
                <a:latin typeface="Montserrat"/>
                <a:ea typeface="Montserrat"/>
                <a:cs typeface="Montserrat"/>
                <a:sym typeface="Montserrat"/>
              </a:rPr>
              <a:t>OGLE PSPL model parameters</a:t>
            </a:r>
            <a:br>
              <a:rPr lang="en" sz="1300">
                <a:solidFill>
                  <a:schemeClr val="lt2"/>
                </a:solidFill>
                <a:latin typeface="Montserrat"/>
                <a:ea typeface="Montserrat"/>
                <a:cs typeface="Montserrat"/>
                <a:sym typeface="Montserrat"/>
              </a:rPr>
            </a:br>
            <a:endParaRPr sz="1300">
              <a:solidFill>
                <a:schemeClr val="lt2"/>
              </a:solidFill>
              <a:latin typeface="Montserrat"/>
              <a:ea typeface="Montserrat"/>
              <a:cs typeface="Montserrat"/>
              <a:sym typeface="Montserrat"/>
            </a:endParaRPr>
          </a:p>
          <a:p>
            <a:pPr marL="0" lvl="0" indent="0" algn="l" rtl="0">
              <a:lnSpc>
                <a:spcPct val="115000"/>
              </a:lnSpc>
              <a:spcBef>
                <a:spcPts val="1200"/>
              </a:spcBef>
              <a:spcAft>
                <a:spcPts val="0"/>
              </a:spcAft>
              <a:buNone/>
            </a:pPr>
            <a:r>
              <a:rPr lang="en" sz="1300">
                <a:solidFill>
                  <a:schemeClr val="lt2"/>
                </a:solidFill>
                <a:latin typeface="Montserrat"/>
                <a:ea typeface="Montserrat"/>
                <a:cs typeface="Montserrat"/>
                <a:sym typeface="Montserrat"/>
              </a:rPr>
              <a:t>We focus on </a:t>
            </a:r>
            <a:r>
              <a:rPr lang="en" sz="1300" b="1">
                <a:solidFill>
                  <a:schemeClr val="lt2"/>
                </a:solidFill>
                <a:latin typeface="Montserrat"/>
                <a:ea typeface="Montserrat"/>
                <a:cs typeface="Montserrat"/>
                <a:sym typeface="Montserrat"/>
              </a:rPr>
              <a:t>light-curve morphology</a:t>
            </a:r>
            <a:r>
              <a:rPr lang="en" sz="1300">
                <a:solidFill>
                  <a:schemeClr val="lt2"/>
                </a:solidFill>
                <a:latin typeface="Montserrat"/>
                <a:ea typeface="Montserrat"/>
                <a:cs typeface="Montserrat"/>
                <a:sym typeface="Montserrat"/>
              </a:rPr>
              <a:t>, not detailed lens modeling, so we work in feature space.</a:t>
            </a:r>
            <a:endParaRPr sz="1300">
              <a:solidFill>
                <a:schemeClr val="lt2"/>
              </a:solidFill>
              <a:latin typeface="Montserrat"/>
              <a:ea typeface="Montserrat"/>
              <a:cs typeface="Montserrat"/>
              <a:sym typeface="Montserrat"/>
            </a:endParaRPr>
          </a:p>
        </p:txBody>
      </p:sp>
      <p:sp>
        <p:nvSpPr>
          <p:cNvPr id="92" name="Google Shape;92;p17"/>
          <p:cNvSpPr txBox="1"/>
          <p:nvPr/>
        </p:nvSpPr>
        <p:spPr>
          <a:xfrm>
            <a:off x="0" y="4804800"/>
            <a:ext cx="55503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000">
                <a:solidFill>
                  <a:srgbClr val="B7B7B7"/>
                </a:solidFill>
                <a:latin typeface="Montserrat"/>
                <a:ea typeface="Montserrat"/>
                <a:cs typeface="Montserrat"/>
                <a:sym typeface="Montserrat"/>
              </a:rPr>
              <a:t>https://ogle.astrouw.edu.pl/ogle4/ews/ews.html</a:t>
            </a:r>
            <a:endParaRPr sz="1000">
              <a:solidFill>
                <a:srgbClr val="B7B7B7"/>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000">
              <a:solidFill>
                <a:srgbClr val="B7B7B7"/>
              </a:solidFill>
              <a:latin typeface="Montserrat"/>
              <a:ea typeface="Montserrat"/>
              <a:cs typeface="Montserrat"/>
              <a:sym typeface="Montserrat"/>
            </a:endParaRPr>
          </a:p>
          <a:p>
            <a:pPr marL="0" lvl="0" indent="0" algn="l" rtl="0">
              <a:spcBef>
                <a:spcPts val="0"/>
              </a:spcBef>
              <a:spcAft>
                <a:spcPts val="0"/>
              </a:spcAft>
              <a:buNone/>
            </a:pPr>
            <a:endParaRPr sz="1000">
              <a:solidFill>
                <a:srgbClr val="B7B7B7"/>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None/>
            </a:pPr>
            <a:r>
              <a:rPr lang="en">
                <a:solidFill>
                  <a:schemeClr val="lt2"/>
                </a:solidFill>
                <a:latin typeface="Montserrat SemiBold"/>
                <a:ea typeface="Montserrat SemiBold"/>
                <a:cs typeface="Montserrat SemiBold"/>
                <a:sym typeface="Montserrat SemiBold"/>
              </a:rPr>
              <a:t>From light curves to features</a:t>
            </a:r>
            <a:endParaRPr>
              <a:solidFill>
                <a:schemeClr val="lt2"/>
              </a:solidFill>
              <a:latin typeface="Montserrat SemiBold"/>
              <a:ea typeface="Montserrat SemiBold"/>
              <a:cs typeface="Montserrat SemiBold"/>
              <a:sym typeface="Montserrat SemiBold"/>
            </a:endParaRPr>
          </a:p>
        </p:txBody>
      </p:sp>
      <p:sp>
        <p:nvSpPr>
          <p:cNvPr id="98" name="Google Shape;98;p18"/>
          <p:cNvSpPr txBox="1"/>
          <p:nvPr/>
        </p:nvSpPr>
        <p:spPr>
          <a:xfrm>
            <a:off x="311700" y="1137600"/>
            <a:ext cx="8668500" cy="34479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300" b="1">
                <a:solidFill>
                  <a:schemeClr val="lt2"/>
                </a:solidFill>
                <a:latin typeface="Montserrat"/>
                <a:ea typeface="Montserrat"/>
                <a:cs typeface="Montserrat"/>
                <a:sym typeface="Montserrat"/>
              </a:rPr>
              <a:t>Preprocessing</a:t>
            </a:r>
            <a:endParaRPr sz="1300" b="1">
              <a:solidFill>
                <a:schemeClr val="lt2"/>
              </a:solidFill>
              <a:latin typeface="Montserrat"/>
              <a:ea typeface="Montserrat"/>
              <a:cs typeface="Montserrat"/>
              <a:sym typeface="Montserrat"/>
            </a:endParaRPr>
          </a:p>
          <a:p>
            <a:pPr marL="0" lvl="0" indent="0" algn="l" rtl="0">
              <a:lnSpc>
                <a:spcPct val="100000"/>
              </a:lnSpc>
              <a:spcBef>
                <a:spcPts val="0"/>
              </a:spcBef>
              <a:spcAft>
                <a:spcPts val="0"/>
              </a:spcAft>
              <a:buNone/>
            </a:pPr>
            <a:endParaRPr sz="1300" b="1">
              <a:solidFill>
                <a:schemeClr val="lt2"/>
              </a:solidFill>
              <a:latin typeface="Montserrat"/>
              <a:ea typeface="Montserrat"/>
              <a:cs typeface="Montserrat"/>
              <a:sym typeface="Montserrat"/>
            </a:endParaRPr>
          </a:p>
          <a:p>
            <a:pPr marL="0" lvl="0" indent="0" algn="l" rtl="0">
              <a:lnSpc>
                <a:spcPct val="100000"/>
              </a:lnSpc>
              <a:spcBef>
                <a:spcPts val="0"/>
              </a:spcBef>
              <a:spcAft>
                <a:spcPts val="0"/>
              </a:spcAft>
              <a:buNone/>
            </a:pPr>
            <a:endParaRPr sz="1300">
              <a:solidFill>
                <a:schemeClr val="lt2"/>
              </a:solidFill>
              <a:latin typeface="Montserrat"/>
              <a:ea typeface="Montserrat"/>
              <a:cs typeface="Montserrat"/>
              <a:sym typeface="Montserrat"/>
            </a:endParaRPr>
          </a:p>
          <a:p>
            <a:pPr marL="0" lvl="0" indent="0" algn="l" rtl="0">
              <a:lnSpc>
                <a:spcPct val="100000"/>
              </a:lnSpc>
              <a:spcBef>
                <a:spcPts val="0"/>
              </a:spcBef>
              <a:spcAft>
                <a:spcPts val="0"/>
              </a:spcAft>
              <a:buNone/>
            </a:pPr>
            <a:r>
              <a:rPr lang="en" sz="1300" b="1">
                <a:solidFill>
                  <a:schemeClr val="lt2"/>
                </a:solidFill>
                <a:latin typeface="Montserrat"/>
                <a:ea typeface="Montserrat"/>
                <a:cs typeface="Montserrat"/>
                <a:sym typeface="Montserrat"/>
              </a:rPr>
              <a:t>Start with </a:t>
            </a:r>
            <a:r>
              <a:rPr lang="en" sz="1300">
                <a:solidFill>
                  <a:schemeClr val="lt2"/>
                </a:solidFill>
                <a:latin typeface="Montserrat"/>
                <a:ea typeface="Montserrat"/>
                <a:cs typeface="Montserrat"/>
                <a:sym typeface="Montserrat"/>
              </a:rPr>
              <a:t>20 simple features</a:t>
            </a:r>
            <a:endParaRPr sz="1300">
              <a:solidFill>
                <a:schemeClr val="lt2"/>
              </a:solidFill>
              <a:latin typeface="Montserrat"/>
              <a:ea typeface="Montserrat"/>
              <a:cs typeface="Montserrat"/>
              <a:sym typeface="Montserrat"/>
            </a:endParaRPr>
          </a:p>
          <a:p>
            <a:pPr marL="457200" lvl="0" indent="-311150" algn="l" rtl="0">
              <a:spcBef>
                <a:spcPts val="1200"/>
              </a:spcBef>
              <a:spcAft>
                <a:spcPts val="0"/>
              </a:spcAft>
              <a:buClr>
                <a:schemeClr val="lt2"/>
              </a:buClr>
              <a:buSzPts val="1300"/>
              <a:buFont typeface="Montserrat"/>
              <a:buChar char="●"/>
            </a:pPr>
            <a:r>
              <a:rPr lang="en" sz="1300">
                <a:solidFill>
                  <a:schemeClr val="lt2"/>
                </a:solidFill>
                <a:latin typeface="Montserrat"/>
                <a:ea typeface="Montserrat"/>
                <a:cs typeface="Montserrat"/>
                <a:sym typeface="Montserrat"/>
              </a:rPr>
              <a:t>FHWM time</a:t>
            </a:r>
            <a:endParaRPr sz="1300">
              <a:solidFill>
                <a:schemeClr val="lt2"/>
              </a:solidFill>
              <a:latin typeface="Montserrat"/>
              <a:ea typeface="Montserrat"/>
              <a:cs typeface="Montserrat"/>
              <a:sym typeface="Montserrat"/>
            </a:endParaRPr>
          </a:p>
          <a:p>
            <a:pPr marL="457200" lvl="0" indent="-311150" algn="l" rtl="0">
              <a:spcBef>
                <a:spcPts val="0"/>
              </a:spcBef>
              <a:spcAft>
                <a:spcPts val="0"/>
              </a:spcAft>
              <a:buClr>
                <a:schemeClr val="lt2"/>
              </a:buClr>
              <a:buSzPts val="1300"/>
              <a:buFont typeface="Montserrat"/>
              <a:buChar char="●"/>
            </a:pPr>
            <a:r>
              <a:rPr lang="en" sz="1300">
                <a:solidFill>
                  <a:schemeClr val="lt2"/>
                </a:solidFill>
                <a:latin typeface="Montserrat"/>
                <a:ea typeface="Montserrat"/>
                <a:cs typeface="Montserrat"/>
                <a:sym typeface="Montserrat"/>
              </a:rPr>
              <a:t>Flux mean</a:t>
            </a:r>
            <a:endParaRPr sz="1300">
              <a:solidFill>
                <a:schemeClr val="lt2"/>
              </a:solidFill>
              <a:latin typeface="Montserrat"/>
              <a:ea typeface="Montserrat"/>
              <a:cs typeface="Montserrat"/>
              <a:sym typeface="Montserrat"/>
            </a:endParaRPr>
          </a:p>
          <a:p>
            <a:pPr marL="457200" lvl="0" indent="-311150" algn="l" rtl="0">
              <a:spcBef>
                <a:spcPts val="0"/>
              </a:spcBef>
              <a:spcAft>
                <a:spcPts val="0"/>
              </a:spcAft>
              <a:buClr>
                <a:schemeClr val="lt2"/>
              </a:buClr>
              <a:buSzPts val="1300"/>
              <a:buFont typeface="Montserrat"/>
              <a:buChar char="●"/>
            </a:pPr>
            <a:r>
              <a:rPr lang="en" sz="1300">
                <a:solidFill>
                  <a:schemeClr val="lt2"/>
                </a:solidFill>
                <a:latin typeface="Montserrat"/>
                <a:ea typeface="Montserrat"/>
                <a:cs typeface="Montserrat"/>
                <a:sym typeface="Montserrat"/>
              </a:rPr>
              <a:t>Duration</a:t>
            </a:r>
            <a:br>
              <a:rPr lang="en" sz="1300">
                <a:solidFill>
                  <a:schemeClr val="lt2"/>
                </a:solidFill>
                <a:latin typeface="Montserrat"/>
                <a:ea typeface="Montserrat"/>
                <a:cs typeface="Montserrat"/>
                <a:sym typeface="Montserrat"/>
              </a:rPr>
            </a:br>
            <a:endParaRPr sz="1300">
              <a:solidFill>
                <a:schemeClr val="lt2"/>
              </a:solidFill>
              <a:latin typeface="Montserrat"/>
              <a:ea typeface="Montserrat"/>
              <a:cs typeface="Montserrat"/>
              <a:sym typeface="Montserrat"/>
            </a:endParaRPr>
          </a:p>
          <a:p>
            <a:pPr marL="0" lvl="0" indent="0" algn="l" rtl="0">
              <a:lnSpc>
                <a:spcPct val="100000"/>
              </a:lnSpc>
              <a:spcBef>
                <a:spcPts val="1200"/>
              </a:spcBef>
              <a:spcAft>
                <a:spcPts val="0"/>
              </a:spcAft>
              <a:buNone/>
            </a:pPr>
            <a:r>
              <a:rPr lang="en" sz="1300" b="1">
                <a:solidFill>
                  <a:schemeClr val="lt2"/>
                </a:solidFill>
                <a:latin typeface="Montserrat"/>
                <a:ea typeface="Montserrat"/>
                <a:cs typeface="Montserrat"/>
                <a:sym typeface="Montserrat"/>
              </a:rPr>
              <a:t>End with as many features as possible: </a:t>
            </a:r>
            <a:r>
              <a:rPr lang="en" sz="1300">
                <a:solidFill>
                  <a:schemeClr val="lt2"/>
                </a:solidFill>
                <a:latin typeface="Montserrat"/>
                <a:ea typeface="Montserrat"/>
                <a:cs typeface="Montserrat"/>
                <a:sym typeface="Montserrat"/>
              </a:rPr>
              <a:t>60 features</a:t>
            </a:r>
            <a:br>
              <a:rPr lang="en" sz="1300" b="1">
                <a:solidFill>
                  <a:schemeClr val="lt2"/>
                </a:solidFill>
                <a:latin typeface="Montserrat"/>
                <a:ea typeface="Montserrat"/>
                <a:cs typeface="Montserrat"/>
                <a:sym typeface="Montserrat"/>
              </a:rPr>
            </a:br>
            <a:endParaRPr sz="1300" b="1">
              <a:solidFill>
                <a:schemeClr val="lt2"/>
              </a:solidFill>
              <a:latin typeface="Montserrat"/>
              <a:ea typeface="Montserrat"/>
              <a:cs typeface="Montserrat"/>
              <a:sym typeface="Montserrat"/>
            </a:endParaRPr>
          </a:p>
          <a:p>
            <a:pPr marL="457200" lvl="0" indent="-311150" algn="l" rtl="0">
              <a:lnSpc>
                <a:spcPct val="100000"/>
              </a:lnSpc>
              <a:spcBef>
                <a:spcPts val="1200"/>
              </a:spcBef>
              <a:spcAft>
                <a:spcPts val="0"/>
              </a:spcAft>
              <a:buClr>
                <a:schemeClr val="lt2"/>
              </a:buClr>
              <a:buSzPts val="1300"/>
              <a:buFont typeface="Montserrat"/>
              <a:buChar char="●"/>
            </a:pPr>
            <a:r>
              <a:rPr lang="en" sz="1300">
                <a:solidFill>
                  <a:schemeClr val="lt2"/>
                </a:solidFill>
                <a:latin typeface="Montserrat"/>
                <a:ea typeface="Montserrat"/>
                <a:cs typeface="Montserrat"/>
                <a:sym typeface="Montserrat"/>
              </a:rPr>
              <a:t>Flux Asymmetry</a:t>
            </a:r>
            <a:endParaRPr sz="1300">
              <a:solidFill>
                <a:schemeClr val="lt2"/>
              </a:solidFill>
              <a:latin typeface="Montserrat"/>
              <a:ea typeface="Montserrat"/>
              <a:cs typeface="Montserrat"/>
              <a:sym typeface="Montserrat"/>
            </a:endParaRPr>
          </a:p>
          <a:p>
            <a:pPr marL="457200" lvl="0" indent="-311150" algn="l" rtl="0">
              <a:lnSpc>
                <a:spcPct val="100000"/>
              </a:lnSpc>
              <a:spcBef>
                <a:spcPts val="0"/>
              </a:spcBef>
              <a:spcAft>
                <a:spcPts val="0"/>
              </a:spcAft>
              <a:buClr>
                <a:schemeClr val="lt2"/>
              </a:buClr>
              <a:buSzPts val="1300"/>
              <a:buFont typeface="Montserrat"/>
              <a:buChar char="●"/>
            </a:pPr>
            <a:r>
              <a:rPr lang="en" sz="1300">
                <a:solidFill>
                  <a:schemeClr val="lt2"/>
                </a:solidFill>
                <a:latin typeface="Montserrat"/>
                <a:ea typeface="Montserrat"/>
                <a:cs typeface="Montserrat"/>
                <a:sym typeface="Montserrat"/>
              </a:rPr>
              <a:t>Rise to Fall Ratio</a:t>
            </a:r>
            <a:endParaRPr sz="1300">
              <a:solidFill>
                <a:schemeClr val="lt2"/>
              </a:solidFill>
              <a:latin typeface="Montserrat"/>
              <a:ea typeface="Montserrat"/>
              <a:cs typeface="Montserrat"/>
              <a:sym typeface="Montserrat"/>
            </a:endParaRPr>
          </a:p>
          <a:p>
            <a:pPr marL="457200" lvl="0" indent="-311150" algn="l" rtl="0">
              <a:lnSpc>
                <a:spcPct val="100000"/>
              </a:lnSpc>
              <a:spcBef>
                <a:spcPts val="0"/>
              </a:spcBef>
              <a:spcAft>
                <a:spcPts val="0"/>
              </a:spcAft>
              <a:buClr>
                <a:schemeClr val="lt2"/>
              </a:buClr>
              <a:buSzPts val="1300"/>
              <a:buFont typeface="Montserrat"/>
              <a:buChar char="●"/>
            </a:pPr>
            <a:r>
              <a:rPr lang="en" sz="1300">
                <a:solidFill>
                  <a:schemeClr val="lt2"/>
                </a:solidFill>
                <a:latin typeface="Montserrat"/>
                <a:ea typeface="Montserrat"/>
                <a:cs typeface="Montserrat"/>
                <a:sym typeface="Montserrat"/>
              </a:rPr>
              <a:t>Flux Error Median</a:t>
            </a:r>
            <a:endParaRPr sz="1300">
              <a:solidFill>
                <a:schemeClr val="lt2"/>
              </a:solidFill>
              <a:latin typeface="Montserrat"/>
              <a:ea typeface="Montserrat"/>
              <a:cs typeface="Montserrat"/>
              <a:sym typeface="Montserrat"/>
            </a:endParaRPr>
          </a:p>
          <a:p>
            <a:pPr marL="457200" lvl="0" indent="-311150" algn="l" rtl="0">
              <a:lnSpc>
                <a:spcPct val="100000"/>
              </a:lnSpc>
              <a:spcBef>
                <a:spcPts val="0"/>
              </a:spcBef>
              <a:spcAft>
                <a:spcPts val="0"/>
              </a:spcAft>
              <a:buClr>
                <a:schemeClr val="lt2"/>
              </a:buClr>
              <a:buSzPts val="1300"/>
              <a:buFont typeface="Montserrat"/>
              <a:buChar char="●"/>
            </a:pPr>
            <a:r>
              <a:rPr lang="en" sz="1300">
                <a:solidFill>
                  <a:schemeClr val="lt2"/>
                </a:solidFill>
                <a:latin typeface="Montserrat"/>
                <a:ea typeface="Montserrat"/>
                <a:cs typeface="Montserrat"/>
                <a:sym typeface="Montserrat"/>
              </a:rPr>
              <a:t>Many more…</a:t>
            </a:r>
            <a:endParaRPr sz="1300">
              <a:solidFill>
                <a:schemeClr val="lt2"/>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2"/>
                </a:solidFill>
                <a:latin typeface="Montserrat SemiBold"/>
                <a:ea typeface="Montserrat SemiBold"/>
                <a:cs typeface="Montserrat SemiBold"/>
                <a:sym typeface="Montserrat SemiBold"/>
              </a:rPr>
              <a:t>UMAP: Uniform Manifold Approximation and Projection</a:t>
            </a:r>
            <a:endParaRPr>
              <a:solidFill>
                <a:schemeClr val="lt2"/>
              </a:solidFill>
              <a:latin typeface="Montserrat SemiBold"/>
              <a:ea typeface="Montserrat SemiBold"/>
              <a:cs typeface="Montserrat SemiBold"/>
              <a:sym typeface="Montserrat SemiBold"/>
            </a:endParaRPr>
          </a:p>
        </p:txBody>
      </p:sp>
      <p:sp>
        <p:nvSpPr>
          <p:cNvPr id="104" name="Google Shape;104;p19"/>
          <p:cNvSpPr txBox="1"/>
          <p:nvPr/>
        </p:nvSpPr>
        <p:spPr>
          <a:xfrm>
            <a:off x="311700" y="2373450"/>
            <a:ext cx="3477300" cy="5850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300" b="1">
                <a:solidFill>
                  <a:schemeClr val="lt2"/>
                </a:solidFill>
                <a:latin typeface="Montserrat"/>
                <a:ea typeface="Montserrat"/>
                <a:cs typeface="Montserrat"/>
                <a:sym typeface="Montserrat"/>
              </a:rPr>
              <a:t>Want to separate three different kinds of penguins based on features </a:t>
            </a:r>
            <a:endParaRPr sz="1300">
              <a:solidFill>
                <a:schemeClr val="lt2"/>
              </a:solidFill>
              <a:latin typeface="Montserrat"/>
              <a:ea typeface="Montserrat"/>
              <a:cs typeface="Montserrat"/>
              <a:sym typeface="Montserrat"/>
            </a:endParaRPr>
          </a:p>
        </p:txBody>
      </p:sp>
      <p:pic>
        <p:nvPicPr>
          <p:cNvPr id="105" name="Google Shape;105;p19"/>
          <p:cNvPicPr preferRelativeResize="0"/>
          <p:nvPr/>
        </p:nvPicPr>
        <p:blipFill>
          <a:blip r:embed="rId3">
            <a:alphaModFix/>
          </a:blip>
          <a:stretch>
            <a:fillRect/>
          </a:stretch>
        </p:blipFill>
        <p:spPr>
          <a:xfrm>
            <a:off x="3658800" y="1369000"/>
            <a:ext cx="5050197" cy="3013284"/>
          </a:xfrm>
          <a:prstGeom prst="rect">
            <a:avLst/>
          </a:prstGeom>
          <a:noFill/>
          <a:ln>
            <a:noFill/>
          </a:ln>
        </p:spPr>
      </p:pic>
      <p:sp>
        <p:nvSpPr>
          <p:cNvPr id="106" name="Google Shape;106;p19"/>
          <p:cNvSpPr txBox="1"/>
          <p:nvPr/>
        </p:nvSpPr>
        <p:spPr>
          <a:xfrm>
            <a:off x="0" y="4804800"/>
            <a:ext cx="55503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000">
                <a:solidFill>
                  <a:srgbClr val="B7B7B7"/>
                </a:solidFill>
                <a:latin typeface="Montserrat"/>
                <a:ea typeface="Montserrat"/>
                <a:cs typeface="Montserrat"/>
                <a:sym typeface="Montserrat"/>
              </a:rPr>
              <a:t>https://umap-learn.readthedocs.io/en/latest/basic_usage.html</a:t>
            </a:r>
            <a:endParaRPr sz="1000">
              <a:solidFill>
                <a:srgbClr val="B7B7B7"/>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000">
              <a:solidFill>
                <a:srgbClr val="B7B7B7"/>
              </a:solidFill>
              <a:latin typeface="Montserrat"/>
              <a:ea typeface="Montserrat"/>
              <a:cs typeface="Montserrat"/>
              <a:sym typeface="Montserrat"/>
            </a:endParaRPr>
          </a:p>
          <a:p>
            <a:pPr marL="0" lvl="0" indent="0" algn="l" rtl="0">
              <a:spcBef>
                <a:spcPts val="0"/>
              </a:spcBef>
              <a:spcAft>
                <a:spcPts val="0"/>
              </a:spcAft>
              <a:buNone/>
            </a:pPr>
            <a:endParaRPr sz="1000">
              <a:solidFill>
                <a:srgbClr val="B7B7B7"/>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10"/>
        <p:cNvGrpSpPr/>
        <p:nvPr/>
      </p:nvGrpSpPr>
      <p:grpSpPr>
        <a:xfrm>
          <a:off x="0" y="0"/>
          <a:ext cx="0" cy="0"/>
          <a:chOff x="0" y="0"/>
          <a:chExt cx="0" cy="0"/>
        </a:xfrm>
      </p:grpSpPr>
      <p:sp>
        <p:nvSpPr>
          <p:cNvPr id="111" name="Google Shape;111;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2"/>
                </a:solidFill>
                <a:latin typeface="Montserrat SemiBold"/>
                <a:ea typeface="Montserrat SemiBold"/>
                <a:cs typeface="Montserrat SemiBold"/>
                <a:sym typeface="Montserrat SemiBold"/>
              </a:rPr>
              <a:t>UMAP: Uniform Manifold Approximation and Projection</a:t>
            </a:r>
            <a:endParaRPr>
              <a:solidFill>
                <a:schemeClr val="lt2"/>
              </a:solidFill>
              <a:latin typeface="Montserrat SemiBold"/>
              <a:ea typeface="Montserrat SemiBold"/>
              <a:cs typeface="Montserrat SemiBold"/>
              <a:sym typeface="Montserrat SemiBold"/>
            </a:endParaRPr>
          </a:p>
        </p:txBody>
      </p:sp>
      <p:sp>
        <p:nvSpPr>
          <p:cNvPr id="112" name="Google Shape;112;p20"/>
          <p:cNvSpPr txBox="1"/>
          <p:nvPr/>
        </p:nvSpPr>
        <p:spPr>
          <a:xfrm>
            <a:off x="311700" y="2279250"/>
            <a:ext cx="3477300" cy="5850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300" b="1">
                <a:solidFill>
                  <a:schemeClr val="lt2"/>
                </a:solidFill>
                <a:latin typeface="Montserrat"/>
                <a:ea typeface="Montserrat"/>
                <a:cs typeface="Montserrat"/>
                <a:sym typeface="Montserrat"/>
              </a:rPr>
              <a:t>Can try pairwise plotting to reveal “latent” features </a:t>
            </a:r>
            <a:endParaRPr sz="1300">
              <a:solidFill>
                <a:schemeClr val="lt2"/>
              </a:solidFill>
              <a:latin typeface="Montserrat"/>
              <a:ea typeface="Montserrat"/>
              <a:cs typeface="Montserrat"/>
              <a:sym typeface="Montserrat"/>
            </a:endParaRPr>
          </a:p>
        </p:txBody>
      </p:sp>
      <p:pic>
        <p:nvPicPr>
          <p:cNvPr id="113" name="Google Shape;113;p20"/>
          <p:cNvPicPr preferRelativeResize="0"/>
          <p:nvPr/>
        </p:nvPicPr>
        <p:blipFill>
          <a:blip r:embed="rId3">
            <a:alphaModFix/>
          </a:blip>
          <a:stretch>
            <a:fillRect/>
          </a:stretch>
        </p:blipFill>
        <p:spPr>
          <a:xfrm>
            <a:off x="3941400" y="1170125"/>
            <a:ext cx="4357389" cy="3820975"/>
          </a:xfrm>
          <a:prstGeom prst="rect">
            <a:avLst/>
          </a:prstGeom>
          <a:noFill/>
          <a:ln>
            <a:noFill/>
          </a:ln>
        </p:spPr>
      </p:pic>
      <p:sp>
        <p:nvSpPr>
          <p:cNvPr id="114" name="Google Shape;114;p20"/>
          <p:cNvSpPr txBox="1"/>
          <p:nvPr/>
        </p:nvSpPr>
        <p:spPr>
          <a:xfrm>
            <a:off x="0" y="4804800"/>
            <a:ext cx="55503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000">
                <a:solidFill>
                  <a:srgbClr val="B7B7B7"/>
                </a:solidFill>
                <a:latin typeface="Montserrat"/>
                <a:ea typeface="Montserrat"/>
                <a:cs typeface="Montserrat"/>
                <a:sym typeface="Montserrat"/>
              </a:rPr>
              <a:t>https://umap-learn.readthedocs.io/en/latest/basic_usage.html</a:t>
            </a:r>
            <a:endParaRPr sz="1000">
              <a:solidFill>
                <a:srgbClr val="B7B7B7"/>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000">
              <a:solidFill>
                <a:srgbClr val="B7B7B7"/>
              </a:solidFill>
              <a:latin typeface="Montserrat"/>
              <a:ea typeface="Montserrat"/>
              <a:cs typeface="Montserrat"/>
              <a:sym typeface="Montserrat"/>
            </a:endParaRPr>
          </a:p>
          <a:p>
            <a:pPr marL="0" lvl="0" indent="0" algn="l" rtl="0">
              <a:spcBef>
                <a:spcPts val="0"/>
              </a:spcBef>
              <a:spcAft>
                <a:spcPts val="0"/>
              </a:spcAft>
              <a:buNone/>
            </a:pPr>
            <a:endParaRPr sz="1000">
              <a:solidFill>
                <a:srgbClr val="B7B7B7"/>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18"/>
        <p:cNvGrpSpPr/>
        <p:nvPr/>
      </p:nvGrpSpPr>
      <p:grpSpPr>
        <a:xfrm>
          <a:off x="0" y="0"/>
          <a:ext cx="0" cy="0"/>
          <a:chOff x="0" y="0"/>
          <a:chExt cx="0" cy="0"/>
        </a:xfrm>
      </p:grpSpPr>
      <p:sp>
        <p:nvSpPr>
          <p:cNvPr id="119" name="Google Shape;119;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2"/>
                </a:solidFill>
                <a:latin typeface="Montserrat SemiBold"/>
                <a:ea typeface="Montserrat SemiBold"/>
                <a:cs typeface="Montserrat SemiBold"/>
                <a:sym typeface="Montserrat SemiBold"/>
              </a:rPr>
              <a:t>UMAP: Uniform Manifold Approximation and Projection</a:t>
            </a:r>
            <a:endParaRPr>
              <a:solidFill>
                <a:schemeClr val="lt2"/>
              </a:solidFill>
              <a:latin typeface="Montserrat SemiBold"/>
              <a:ea typeface="Montserrat SemiBold"/>
              <a:cs typeface="Montserrat SemiBold"/>
              <a:sym typeface="Montserrat SemiBold"/>
            </a:endParaRPr>
          </a:p>
        </p:txBody>
      </p:sp>
      <p:sp>
        <p:nvSpPr>
          <p:cNvPr id="120" name="Google Shape;120;p21"/>
          <p:cNvSpPr txBox="1"/>
          <p:nvPr/>
        </p:nvSpPr>
        <p:spPr>
          <a:xfrm>
            <a:off x="311700" y="2279250"/>
            <a:ext cx="3477300" cy="5850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300" b="1">
                <a:solidFill>
                  <a:schemeClr val="lt2"/>
                </a:solidFill>
                <a:latin typeface="Montserrat"/>
                <a:ea typeface="Montserrat"/>
                <a:cs typeface="Montserrat"/>
                <a:sym typeface="Montserrat"/>
              </a:rPr>
              <a:t>UMAP dimensionality reduction preserves relations</a:t>
            </a:r>
            <a:endParaRPr sz="1300">
              <a:solidFill>
                <a:schemeClr val="lt2"/>
              </a:solidFill>
              <a:latin typeface="Montserrat"/>
              <a:ea typeface="Montserrat"/>
              <a:cs typeface="Montserrat"/>
              <a:sym typeface="Montserrat"/>
            </a:endParaRPr>
          </a:p>
        </p:txBody>
      </p:sp>
      <p:pic>
        <p:nvPicPr>
          <p:cNvPr id="121" name="Google Shape;121;p21"/>
          <p:cNvPicPr preferRelativeResize="0"/>
          <p:nvPr/>
        </p:nvPicPr>
        <p:blipFill>
          <a:blip r:embed="rId3">
            <a:alphaModFix/>
          </a:blip>
          <a:stretch>
            <a:fillRect/>
          </a:stretch>
        </p:blipFill>
        <p:spPr>
          <a:xfrm>
            <a:off x="3551825" y="1117825"/>
            <a:ext cx="5050200" cy="3725342"/>
          </a:xfrm>
          <a:prstGeom prst="rect">
            <a:avLst/>
          </a:prstGeom>
          <a:noFill/>
          <a:ln>
            <a:noFill/>
          </a:ln>
        </p:spPr>
      </p:pic>
      <p:sp>
        <p:nvSpPr>
          <p:cNvPr id="122" name="Google Shape;122;p21"/>
          <p:cNvSpPr txBox="1"/>
          <p:nvPr/>
        </p:nvSpPr>
        <p:spPr>
          <a:xfrm>
            <a:off x="0" y="4804800"/>
            <a:ext cx="55503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000">
                <a:solidFill>
                  <a:srgbClr val="B7B7B7"/>
                </a:solidFill>
                <a:latin typeface="Montserrat"/>
                <a:ea typeface="Montserrat"/>
                <a:cs typeface="Montserrat"/>
                <a:sym typeface="Montserrat"/>
              </a:rPr>
              <a:t>https://umap-learn.readthedocs.io/en/latest/basic_usage.html</a:t>
            </a:r>
            <a:endParaRPr sz="1000">
              <a:solidFill>
                <a:srgbClr val="B7B7B7"/>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000">
              <a:solidFill>
                <a:srgbClr val="B7B7B7"/>
              </a:solidFill>
              <a:latin typeface="Montserrat"/>
              <a:ea typeface="Montserrat"/>
              <a:cs typeface="Montserrat"/>
              <a:sym typeface="Montserrat"/>
            </a:endParaRPr>
          </a:p>
          <a:p>
            <a:pPr marL="0" lvl="0" indent="0" algn="l" rtl="0">
              <a:spcBef>
                <a:spcPts val="0"/>
              </a:spcBef>
              <a:spcAft>
                <a:spcPts val="0"/>
              </a:spcAft>
              <a:buNone/>
            </a:pPr>
            <a:endParaRPr sz="1000">
              <a:solidFill>
                <a:srgbClr val="B7B7B7"/>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3989</Words>
  <Application>Microsoft Macintosh PowerPoint</Application>
  <PresentationFormat>On-screen Show (16:9)</PresentationFormat>
  <Paragraphs>201</Paragraphs>
  <Slides>33</Slides>
  <Notes>33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Montserrat SemiBold</vt:lpstr>
      <vt:lpstr>Montserrat</vt:lpstr>
      <vt:lpstr>Arial</vt:lpstr>
      <vt:lpstr>Simple Light</vt:lpstr>
      <vt:lpstr>BEARR: BEautiful And unsupeRvised exotic lens discoveRy</vt:lpstr>
      <vt:lpstr>Motivation</vt:lpstr>
      <vt:lpstr>Lensing</vt:lpstr>
      <vt:lpstr>Single-Lens vs Complex Events</vt:lpstr>
      <vt:lpstr>The OGLE Microlensing Data</vt:lpstr>
      <vt:lpstr>From light curves to features</vt:lpstr>
      <vt:lpstr>UMAP: Uniform Manifold Approximation and Projection</vt:lpstr>
      <vt:lpstr>UMAP: Uniform Manifold Approximation and Projection</vt:lpstr>
      <vt:lpstr>UMAP: Uniform Manifold Approximation and Projection</vt:lpstr>
      <vt:lpstr>Dimensionality Reduction with UMAP</vt:lpstr>
      <vt:lpstr>PowerPoint Presentation</vt:lpstr>
      <vt:lpstr>PowerPoint Presentation</vt:lpstr>
      <vt:lpstr>Clustering with HDBSCAN</vt:lpstr>
      <vt:lpstr>Clustering with HDBSCAN</vt:lpstr>
      <vt:lpstr>Clustering with HDBSCAN</vt:lpstr>
      <vt:lpstr>Cluster Strength</vt:lpstr>
      <vt:lpstr>PowerPoint Presentation</vt:lpstr>
      <vt:lpstr>PowerPoint Presentation</vt:lpstr>
      <vt:lpstr>More features</vt:lpstr>
      <vt:lpstr>Clustering with HDBSCAN</vt:lpstr>
      <vt:lpstr>Cluster Strength</vt:lpstr>
      <vt:lpstr>PowerPoint Presentation</vt:lpstr>
      <vt:lpstr>Dimensionality Reduction with UMAP</vt:lpstr>
      <vt:lpstr>Clustering with HDBSCAN</vt:lpstr>
      <vt:lpstr>Clustering with HDBSCAN</vt:lpstr>
      <vt:lpstr>Cluster Strength</vt:lpstr>
      <vt:lpstr>PowerPoint Presentation</vt:lpstr>
      <vt:lpstr>PowerPoint Presentation</vt:lpstr>
      <vt:lpstr>Challenges and Limitations</vt:lpstr>
      <vt:lpstr>Next Steps</vt:lpstr>
      <vt:lpstr>github</vt:lpstr>
      <vt:lpstr>B1: PSPL Model Details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Miura, Diego</cp:lastModifiedBy>
  <cp:revision>1</cp:revision>
  <dcterms:modified xsi:type="dcterms:W3CDTF">2025-12-04T18:37:56Z</dcterms:modified>
</cp:coreProperties>
</file>